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6" r:id="rId1"/>
  </p:sldMasterIdLst>
  <p:notesMasterIdLst>
    <p:notesMasterId r:id="rId31"/>
  </p:notesMasterIdLst>
  <p:sldIdLst>
    <p:sldId id="256" r:id="rId2"/>
    <p:sldId id="257" r:id="rId3"/>
    <p:sldId id="268" r:id="rId4"/>
    <p:sldId id="285" r:id="rId5"/>
    <p:sldId id="286" r:id="rId6"/>
    <p:sldId id="269" r:id="rId7"/>
    <p:sldId id="280" r:id="rId8"/>
    <p:sldId id="270" r:id="rId9"/>
    <p:sldId id="281" r:id="rId10"/>
    <p:sldId id="282" r:id="rId11"/>
    <p:sldId id="283" r:id="rId12"/>
    <p:sldId id="284" r:id="rId13"/>
    <p:sldId id="288" r:id="rId14"/>
    <p:sldId id="289" r:id="rId15"/>
    <p:sldId id="271" r:id="rId16"/>
    <p:sldId id="287" r:id="rId17"/>
    <p:sldId id="272" r:id="rId18"/>
    <p:sldId id="258" r:id="rId19"/>
    <p:sldId id="259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94" r:id="rId28"/>
    <p:sldId id="292" r:id="rId29"/>
    <p:sldId id="266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4F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4852" autoAdjust="0"/>
  </p:normalViewPr>
  <p:slideViewPr>
    <p:cSldViewPr snapToObjects="1">
      <p:cViewPr varScale="1">
        <p:scale>
          <a:sx n="76" d="100"/>
          <a:sy n="76" d="100"/>
        </p:scale>
        <p:origin x="126" y="510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jpe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47BEC-038B-4E2C-9ECA-986127F92EDB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0FE27C-5E27-419C-AB8E-0F077B467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419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30A826-E443-3D1B-F2BE-57735B2CF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8142913-5D24-BDF8-DD87-BE8EA06D35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F540113-D397-6D4F-E266-3FAD018753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AE1140-2409-BFFC-EBEF-E087FC9B9F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123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977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0374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E23D-7CF4-C51D-8AC4-AB5822284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E92962E-8C33-570A-6E3B-0A48279A2F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492054-1B87-8510-2219-B7E7B15CE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698891-CF97-569D-1D7B-E3EA810021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945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BF00F-68DE-0711-2AAF-0CB7D0527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AC53C4-19D3-A9AE-3024-6F23C803FD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30756E9-11FC-B083-D664-072765AB6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02040C-956D-6410-F6BB-38B5F240FD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3204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732AE0-C128-5166-0EA9-067CE1759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74C0C42-21D7-1F22-DA7D-0328AB11E2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24A25EC-0B67-A77B-CEB7-D7818318CB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11046-C839-E4EE-0111-5FB8C11378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639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94EB7-E569-83A5-1F9D-5507E8AFE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9FF016-7777-F4AC-F88E-BE9BF2F3F1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A4A713C-A7F0-22FA-CD5B-BED12049F4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37C34C-4316-E060-3379-F80BDC9D33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7773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6B076-067B-0254-FEC3-E679C2A61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A01A8-DF3E-2D57-3116-3975327745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C3C5F5-CE17-F884-D6A5-F43A35EE5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E420B8-9B0D-3906-BE53-82F02D0CB5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5038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BC5CB-F497-BE29-2B9B-72238761A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4D4D9F3-968C-6861-C1CF-B6573F5464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1827CDA-FEC2-16EE-90FD-45FD8D36D8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91DEC0-9FF8-BD91-CB04-6158A22D0B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09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D6D44-25CD-D7AC-4761-22A0FFE49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E6E65B-0E84-D7D9-515F-F9BEA8BB14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D8123D5-C278-E99E-621F-6AA552A47A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FCBAC4-8DA8-B1A8-5990-BFDFEA1064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31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FCBAF-3986-7340-23D2-10EBF5A62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E4A0781-E3E9-8670-0A2B-FD6C75FF8E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F41BD9-629F-3DBD-65D8-64FD987BD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322B6C-87EB-F219-EFD9-CF1490FAB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975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BB527-1847-E2B4-EFD8-3A6A4E920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26B596F-7B52-3B3C-DF43-F2546F03C7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68E8F0B-21DC-CF41-C427-645716FD5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4012D4-77A6-464A-C4D2-7E1C907F53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453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D98E8E-F856-0058-4BDB-9BE12458A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3441C3E-266E-58EA-CD7A-AD3C956939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D04AB22-1E32-734D-D02F-B25611830B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540C5B-D5C5-0072-0100-C4C41C2CFA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50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A853B-7ACC-7E41-210E-A730DAB6F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3249B07-EA65-3C30-69F2-9FA700ECD0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F268211-16D8-A163-9CFF-281F39AE6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1DFD94-4A7A-9EEF-EC92-48C151958C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72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2DBC3-87F2-1B38-00CB-BC2C328AA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0BBBDD6-C9D4-503F-F7AA-ADA2000DA8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D976842-397B-F6B3-E482-DF20F693F6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D32CCC-3B38-F578-3B7D-9724E3390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029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BE7D8-4931-25F1-D9FD-388E068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AC3B24C-2BBD-1CCF-05CF-FF20501D91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CA66B4E-8D24-4879-2FE1-5344649B40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ABB4EA-6B3B-C5EF-93C9-B52C72D419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759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96D3D-890F-0518-139C-BD65EEEB9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2A84091-4B6A-6B05-AADA-19B67E8C09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13C4A47-8F67-03CE-340D-79D89918E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9E7B31-21B4-4785-46BC-3FCD47896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E27C-5E27-419C-AB8E-0F077B467BC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737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12" name="그룹 11"/>
          <p:cNvGrpSpPr/>
          <p:nvPr userDrawn="1"/>
        </p:nvGrpSpPr>
        <p:grpSpPr>
          <a:xfrm>
            <a:off x="260349" y="228598"/>
            <a:ext cx="11671302" cy="6400801"/>
            <a:chOff x="195263" y="171450"/>
            <a:chExt cx="8753476" cy="4800601"/>
          </a:xfrm>
          <a:effectLst/>
        </p:grpSpPr>
        <p:sp>
          <p:nvSpPr>
            <p:cNvPr id="13" name="자유형 5"/>
            <p:cNvSpPr/>
            <p:nvPr userDrawn="1"/>
          </p:nvSpPr>
          <p:spPr>
            <a:xfrm>
              <a:off x="195263" y="171450"/>
              <a:ext cx="8753475" cy="4800600"/>
            </a:xfrm>
            <a:custGeom>
              <a:avLst/>
              <a:gdLst/>
              <a:ahLst/>
              <a:cxnLst>
                <a:cxn ang="0">
                  <a:pos x="4799" y="3024"/>
                </a:cxn>
                <a:cxn ang="0">
                  <a:pos x="0" y="3024"/>
                </a:cxn>
                <a:cxn ang="0">
                  <a:pos x="0" y="0"/>
                </a:cxn>
                <a:cxn ang="0">
                  <a:pos x="5514" y="0"/>
                </a:cxn>
                <a:cxn ang="0">
                  <a:pos x="5514" y="2327"/>
                </a:cxn>
                <a:cxn ang="0">
                  <a:pos x="4799" y="3024"/>
                </a:cxn>
              </a:cxnLst>
              <a:rect l="0" t="0" r="r" b="b"/>
              <a:pathLst>
                <a:path w="5514" h="3024">
                  <a:moveTo>
                    <a:pt x="4799" y="3024"/>
                  </a:moveTo>
                  <a:lnTo>
                    <a:pt x="0" y="3024"/>
                  </a:lnTo>
                  <a:lnTo>
                    <a:pt x="0" y="0"/>
                  </a:lnTo>
                  <a:lnTo>
                    <a:pt x="5514" y="0"/>
                  </a:lnTo>
                  <a:lnTo>
                    <a:pt x="5514" y="2327"/>
                  </a:lnTo>
                  <a:lnTo>
                    <a:pt x="4799" y="3024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  <p:sp>
          <p:nvSpPr>
            <p:cNvPr id="14" name="자유형 6"/>
            <p:cNvSpPr/>
            <p:nvPr userDrawn="1"/>
          </p:nvSpPr>
          <p:spPr>
            <a:xfrm>
              <a:off x="7813676" y="3836988"/>
              <a:ext cx="1135063" cy="1135063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1599296"/>
            <a:ext cx="10363200" cy="1470024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14400" y="307596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D556ED7-9744-42F8-B732-52D4FEDCD4EC}" type="datetime1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263352" y="212642"/>
            <a:ext cx="11665296" cy="1200133"/>
          </a:xfrm>
          <a:prstGeom prst="rect">
            <a:avLst/>
          </a:prstGeom>
          <a:noFill/>
          <a:ln w="31750">
            <a:solidFill>
              <a:schemeClr val="accent1"/>
            </a:solidFill>
            <a:prstDash val="solid"/>
            <a:miter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l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4"/>
          </a:xfrm>
        </p:spPr>
        <p:txBody>
          <a:bodyPr anchor="t"/>
          <a:lstStyle>
            <a:lvl1pPr algn="l">
              <a:defRPr sz="4000" b="1" cap="all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2"/>
            <a:ext cx="10363200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87B95A7B-EF8C-4146-8059-0B65D4B63285}" type="datetime1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구역 머리글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1424" y="2598936"/>
            <a:ext cx="8592955" cy="1470024"/>
          </a:xfrm>
        </p:spPr>
        <p:txBody>
          <a:bodyPr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648AF45-BD09-4E86-98AE-B16785B3EE62}" type="datetime1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708454" y="2293236"/>
            <a:ext cx="10775092" cy="2166234"/>
            <a:chOff x="531341" y="1763057"/>
            <a:chExt cx="8081319" cy="1624676"/>
          </a:xfrm>
          <a:effectLst/>
        </p:grpSpPr>
        <p:sp>
          <p:nvSpPr>
            <p:cNvPr id="8" name="자유형 5"/>
            <p:cNvSpPr/>
            <p:nvPr/>
          </p:nvSpPr>
          <p:spPr>
            <a:xfrm>
              <a:off x="531341" y="1763057"/>
              <a:ext cx="8081319" cy="161738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06"/>
                </a:cxn>
                <a:cxn ang="0">
                  <a:pos x="10004" y="2306"/>
                </a:cxn>
                <a:cxn ang="0">
                  <a:pos x="11514" y="845"/>
                </a:cxn>
                <a:cxn ang="0">
                  <a:pos x="11514" y="0"/>
                </a:cxn>
                <a:cxn ang="0">
                  <a:pos x="0" y="0"/>
                </a:cxn>
              </a:cxnLst>
              <a:rect l="0" t="0" r="r" b="b"/>
              <a:pathLst>
                <a:path w="11514" h="2306">
                  <a:moveTo>
                    <a:pt x="0" y="0"/>
                  </a:moveTo>
                  <a:lnTo>
                    <a:pt x="0" y="2306"/>
                  </a:lnTo>
                  <a:lnTo>
                    <a:pt x="10004" y="2306"/>
                  </a:lnTo>
                  <a:lnTo>
                    <a:pt x="11514" y="845"/>
                  </a:lnTo>
                  <a:lnTo>
                    <a:pt x="1151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  <p:sp>
          <p:nvSpPr>
            <p:cNvPr id="9" name="자유형 6"/>
            <p:cNvSpPr/>
            <p:nvPr/>
          </p:nvSpPr>
          <p:spPr>
            <a:xfrm>
              <a:off x="7525395" y="2310714"/>
              <a:ext cx="1077019" cy="1077019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/>
            </a:p>
          </p:txBody>
        </p:sp>
      </p:grp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 userDrawn="1">
            <p:ph type="title"/>
          </p:nvPr>
        </p:nvSpPr>
        <p:spPr>
          <a:xfrm>
            <a:off x="5765949" y="866842"/>
            <a:ext cx="5804948" cy="1143000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5765951" y="2199864"/>
            <a:ext cx="5791156" cy="3214686"/>
          </a:xfrm>
        </p:spPr>
        <p:txBody>
          <a:bodyPr>
            <a:normAutofit fontScale="75000"/>
          </a:bodyPr>
          <a:lstStyle>
            <a:lvl1pPr>
              <a:lnSpc>
                <a:spcPct val="150000"/>
              </a:lnSpc>
              <a:defRPr sz="2400">
                <a:solidFill>
                  <a:schemeClr val="bg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2723E877-B025-4679-9516-E1269C10013A}" type="datetime1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1121648" y="1481984"/>
            <a:ext cx="3235666" cy="3822618"/>
            <a:chOff x="252413" y="231775"/>
            <a:chExt cx="3962701" cy="4681538"/>
          </a:xfrm>
          <a:effectLst/>
        </p:grpSpPr>
        <p:sp>
          <p:nvSpPr>
            <p:cNvPr id="15" name="자유형 5"/>
            <p:cNvSpPr/>
            <p:nvPr userDrawn="1"/>
          </p:nvSpPr>
          <p:spPr>
            <a:xfrm>
              <a:off x="252413" y="231775"/>
              <a:ext cx="3946525" cy="4681538"/>
            </a:xfrm>
            <a:custGeom>
              <a:avLst/>
              <a:gdLst/>
              <a:ahLst/>
              <a:cxnLst>
                <a:cxn ang="0">
                  <a:pos x="3896" y="5898"/>
                </a:cxn>
                <a:cxn ang="0">
                  <a:pos x="0" y="5898"/>
                </a:cxn>
                <a:cxn ang="0">
                  <a:pos x="0" y="0"/>
                </a:cxn>
                <a:cxn ang="0">
                  <a:pos x="4970" y="0"/>
                </a:cxn>
                <a:cxn ang="0">
                  <a:pos x="4970" y="4845"/>
                </a:cxn>
                <a:cxn ang="0">
                  <a:pos x="3896" y="5898"/>
                </a:cxn>
              </a:cxnLst>
              <a:rect l="0" t="0" r="r" b="b"/>
              <a:pathLst>
                <a:path w="4970" h="5898">
                  <a:moveTo>
                    <a:pt x="3896" y="5898"/>
                  </a:moveTo>
                  <a:lnTo>
                    <a:pt x="0" y="5898"/>
                  </a:lnTo>
                  <a:lnTo>
                    <a:pt x="0" y="0"/>
                  </a:lnTo>
                  <a:lnTo>
                    <a:pt x="4970" y="0"/>
                  </a:lnTo>
                  <a:lnTo>
                    <a:pt x="4970" y="4845"/>
                  </a:lnTo>
                  <a:lnTo>
                    <a:pt x="3896" y="5898"/>
                  </a:lnTo>
                  <a:close/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l" defTabSz="900000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자유형 6"/>
            <p:cNvSpPr/>
            <p:nvPr userDrawn="1"/>
          </p:nvSpPr>
          <p:spPr>
            <a:xfrm>
              <a:off x="3337783" y="4015945"/>
              <a:ext cx="877331" cy="877331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82550">
              <a:solidFill>
                <a:schemeClr val="accent3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l" defTabSz="900000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00000" rtl="0" eaLnBrk="1" latinLnBrk="1" hangingPunct="1">
              <a:defRPr lang="ko-KR" altLang="en-US"/>
            </a:pPr>
            <a:endParaRPr lang="ko-KR" alt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날짜 개체 틀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fld id="{925AA53E-40C9-4676-A75C-8E3CA1E97AF1}" type="datetime1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82944FFE-366F-4A4C-BCA0-4C5D3A3CB270}" type="datetime1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844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519A1B5F-2189-4D48-9B06-ACBB47D4C456}" type="datetime1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49"/>
            <a:ext cx="3860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49"/>
            <a:ext cx="2844800" cy="36512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</p:sldLayoutIdLst>
  <p:transition/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accent2"/>
          </a:solidFill>
          <a:latin typeface="Arial"/>
          <a:ea typeface="+mj-ea"/>
          <a:cs typeface="Arial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accent2"/>
          </a:solidFill>
          <a:latin typeface="Arial"/>
          <a:ea typeface="+mn-ea"/>
          <a:cs typeface="Arial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accent2"/>
          </a:solidFill>
          <a:latin typeface="Arial"/>
          <a:ea typeface="+mn-ea"/>
          <a:cs typeface="Arial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accent2"/>
          </a:solidFill>
          <a:latin typeface="Arial"/>
          <a:ea typeface="+mn-ea"/>
          <a:cs typeface="Arial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accent2"/>
          </a:solidFill>
          <a:latin typeface="Arial"/>
          <a:ea typeface="+mn-ea"/>
          <a:cs typeface="Arial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accent2"/>
          </a:solidFill>
          <a:latin typeface="Arial"/>
          <a:ea typeface="+mn-ea"/>
          <a:cs typeface="Arial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/>
        </p:nvSpPr>
        <p:spPr>
          <a:xfrm>
            <a:off x="551384" y="1484784"/>
            <a:ext cx="8820980" cy="2232248"/>
          </a:xfrm>
          <a:prstGeom prst="rect">
            <a:avLst/>
          </a:prstGeom>
        </p:spPr>
        <p:txBody>
          <a:bodyPr vert="horz" wrap="none" lIns="91440" tIns="45720" rIns="91440" bIns="45720" anchor="ctr">
            <a:norm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ko-KR" altLang="en-US"/>
            </a:pPr>
            <a:r>
              <a:rPr kumimoji="0" lang="en-US" altLang="ko-KR" sz="7200" b="1" i="0" u="none" strike="noStrike" kern="1200" cap="none" spc="0" normalizeH="0" baseline="0" dirty="0">
                <a:solidFill>
                  <a:schemeClr val="accent3"/>
                </a:solidFill>
                <a:latin typeface="+mj-lt"/>
                <a:ea typeface="+mj-ea"/>
                <a:cs typeface="Arial"/>
              </a:rPr>
              <a:t>Tarot Helper</a:t>
            </a:r>
          </a:p>
        </p:txBody>
      </p:sp>
      <p:sp>
        <p:nvSpPr>
          <p:cNvPr id="7" name="부제목 2"/>
          <p:cNvSpPr>
            <a:spLocks noGrp="1"/>
          </p:cNvSpPr>
          <p:nvPr/>
        </p:nvSpPr>
        <p:spPr>
          <a:xfrm>
            <a:off x="619191" y="3010744"/>
            <a:ext cx="7745060" cy="836512"/>
          </a:xfrm>
          <a:prstGeom prst="rect">
            <a:avLst/>
          </a:prstGeom>
        </p:spPr>
        <p:txBody>
          <a:bodyPr vert="horz" wrap="none" lIns="91440" tIns="45720" rIns="91440" bIns="45720">
            <a:norm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타로 카드 도우미</a:t>
            </a:r>
            <a:endParaRPr kumimoji="0" lang="en-US" altLang="ko-KR" sz="2000" b="0" i="0" u="none" strike="noStrike" kern="1200" cap="none" spc="0" normalizeH="0" baseline="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 lang="ko-KR" altLang="en-US"/>
            </a:pPr>
            <a:r>
              <a:rPr kumimoji="0" lang="ko-KR" altLang="en-US" sz="1500" b="0" i="0" u="none" strike="noStrike" kern="1200" cap="none" spc="0" normalizeH="0" baseline="0" dirty="0">
                <a:solidFill>
                  <a:schemeClr val="accent3"/>
                </a:solidFill>
                <a:latin typeface="함초롬돋움"/>
                <a:cs typeface="함초롬돋움"/>
              </a:rPr>
              <a:t>강성대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FDA93F-D2F2-9D15-4E7B-7957BA319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43738F-2D9D-F0D9-D64B-EC8B15B75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59BB9-6D29-761A-408B-672DE4506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164802C-C99A-CA8E-B3FF-E891300FC1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928152"/>
              </p:ext>
            </p:extLst>
          </p:nvPr>
        </p:nvGraphicFramePr>
        <p:xfrm>
          <a:off x="495902" y="1052736"/>
          <a:ext cx="11252725" cy="2298130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4139147073"/>
                    </a:ext>
                  </a:extLst>
                </a:gridCol>
                <a:gridCol w="1505647">
                  <a:extLst>
                    <a:ext uri="{9D8B030D-6E8A-4147-A177-3AD203B41FA5}">
                      <a16:colId xmlns:a16="http://schemas.microsoft.com/office/drawing/2014/main" val="3072010862"/>
                    </a:ext>
                  </a:extLst>
                </a:gridCol>
                <a:gridCol w="1083008">
                  <a:extLst>
                    <a:ext uri="{9D8B030D-6E8A-4147-A177-3AD203B41FA5}">
                      <a16:colId xmlns:a16="http://schemas.microsoft.com/office/drawing/2014/main" val="342676013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36499350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20691153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17731218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58047661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6663671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3240128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1178316747"/>
                    </a:ext>
                  </a:extLst>
                </a:gridCol>
              </a:tblGrid>
              <a:tr h="15228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120374"/>
                  </a:ext>
                </a:extLst>
              </a:tr>
              <a:tr h="152118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메이저 아르카나 카드 정보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45557"/>
                  </a:ext>
                </a:extLst>
              </a:tr>
              <a:tr h="15228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488405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612568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way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347660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mean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651394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name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2085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image_path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400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15752"/>
                  </a:ext>
                </a:extLst>
              </a:tr>
              <a:tr h="16889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228401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B5E765-E98D-BA1F-3F14-9021166E0B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141925"/>
              </p:ext>
            </p:extLst>
          </p:nvPr>
        </p:nvGraphicFramePr>
        <p:xfrm>
          <a:off x="479376" y="3645024"/>
          <a:ext cx="11252725" cy="2034097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339611756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2234285883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78991653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417529618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1508437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07148696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9051200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1410329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80909875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66815332"/>
                    </a:ext>
                  </a:extLst>
                </a:gridCol>
              </a:tblGrid>
              <a:tr h="20226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97347"/>
                  </a:ext>
                </a:extLst>
              </a:tr>
              <a:tr h="202044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마이너 아르카나 카드 정보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912596"/>
                  </a:ext>
                </a:extLst>
              </a:tr>
              <a:tr h="20226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29936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087405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suit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694939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image_path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400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245782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mean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479101"/>
                  </a:ext>
                </a:extLst>
              </a:tr>
              <a:tr h="22432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242029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60DFBC-30C8-B4A9-7B9A-90145A78E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6884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FDF8B6-0F4C-F811-29F6-948714B55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DB2B3-FBEE-03C8-4708-6950136A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6A93F2C-A73E-A78E-F5FA-B159B1A256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809746"/>
              </p:ext>
            </p:extLst>
          </p:nvPr>
        </p:nvGraphicFramePr>
        <p:xfrm>
          <a:off x="495902" y="1070867"/>
          <a:ext cx="11252723" cy="2034097"/>
        </p:xfrm>
        <a:graphic>
          <a:graphicData uri="http://schemas.openxmlformats.org/drawingml/2006/table">
            <a:tbl>
              <a:tblPr/>
              <a:tblGrid>
                <a:gridCol w="1056593">
                  <a:extLst>
                    <a:ext uri="{9D8B030D-6E8A-4147-A177-3AD203B41FA5}">
                      <a16:colId xmlns:a16="http://schemas.microsoft.com/office/drawing/2014/main" val="2544758132"/>
                    </a:ext>
                  </a:extLst>
                </a:gridCol>
                <a:gridCol w="1505648">
                  <a:extLst>
                    <a:ext uri="{9D8B030D-6E8A-4147-A177-3AD203B41FA5}">
                      <a16:colId xmlns:a16="http://schemas.microsoft.com/office/drawing/2014/main" val="2218781479"/>
                    </a:ext>
                  </a:extLst>
                </a:gridCol>
                <a:gridCol w="1083010">
                  <a:extLst>
                    <a:ext uri="{9D8B030D-6E8A-4147-A177-3AD203B41FA5}">
                      <a16:colId xmlns:a16="http://schemas.microsoft.com/office/drawing/2014/main" val="2213274481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478901898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3975138874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966151816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1825420411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2834782742"/>
                    </a:ext>
                  </a:extLst>
                </a:gridCol>
                <a:gridCol w="1056593">
                  <a:extLst>
                    <a:ext uri="{9D8B030D-6E8A-4147-A177-3AD203B41FA5}">
                      <a16:colId xmlns:a16="http://schemas.microsoft.com/office/drawing/2014/main" val="853290893"/>
                    </a:ext>
                  </a:extLst>
                </a:gridCol>
                <a:gridCol w="1267914">
                  <a:extLst>
                    <a:ext uri="{9D8B030D-6E8A-4147-A177-3AD203B41FA5}">
                      <a16:colId xmlns:a16="http://schemas.microsoft.com/office/drawing/2014/main" val="1114577"/>
                    </a:ext>
                  </a:extLst>
                </a:gridCol>
              </a:tblGrid>
              <a:tr h="165142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593603"/>
                  </a:ext>
                </a:extLst>
              </a:tr>
              <a:tr h="164965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사용자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72262"/>
                  </a:ext>
                </a:extLst>
              </a:tr>
              <a:tr h="165142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44451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age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192697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cnt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279140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name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7585995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579154"/>
                  </a:ext>
                </a:extLst>
              </a:tr>
              <a:tr h="24658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ph_num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214729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F169794-1720-4DDD-0065-EB43A75E72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2211189"/>
              </p:ext>
            </p:extLst>
          </p:nvPr>
        </p:nvGraphicFramePr>
        <p:xfrm>
          <a:off x="495903" y="3423121"/>
          <a:ext cx="11252725" cy="2562163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952553480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2103967549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1537060138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67580589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58705099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96987026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5504661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27732883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076749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4026369509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PULL_CARD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2537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뽑기에서 선택된 카드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494664"/>
                  </a:ext>
                </a:extLst>
              </a:tr>
              <a:tr h="121448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837805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4829133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91836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30745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046367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13041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7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657173"/>
                  </a:ext>
                </a:extLst>
              </a:tr>
              <a:tr h="168666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7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card5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MINOR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921388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7441F92-7C79-34BF-F63F-542E80B1C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57668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D1A3EA-AB78-DA3B-C173-82A1F8DE9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F9B9A4-5D1B-36F7-D580-523D8D4A7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테이블 명세서</a:t>
            </a:r>
            <a:endParaRPr lang="en-US" altLang="ko-KR" sz="2600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6D58D6D-82FB-48C1-2F68-F9B6B7DD70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113751"/>
              </p:ext>
            </p:extLst>
          </p:nvPr>
        </p:nvGraphicFramePr>
        <p:xfrm>
          <a:off x="509936" y="1052736"/>
          <a:ext cx="11252725" cy="2034097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063177222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3420156547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2229138323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4083308076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62959168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5951339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5566959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225563497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834493841"/>
                    </a:ext>
                  </a:extLst>
                </a:gridCol>
                <a:gridCol w="1267912">
                  <a:extLst>
                    <a:ext uri="{9D8B030D-6E8A-4147-A177-3AD203B41FA5}">
                      <a16:colId xmlns:a16="http://schemas.microsoft.com/office/drawing/2014/main" val="1276665653"/>
                    </a:ext>
                  </a:extLst>
                </a:gridCol>
              </a:tblGrid>
              <a:tr h="143099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ONE_SPREAD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843588"/>
                  </a:ext>
                </a:extLst>
              </a:tr>
              <a:tr h="142946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원 스프레드 결과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1917603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144779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duedate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sysdate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867536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res_num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573221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MAJOR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01840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147192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150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562888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39B64BF-91EA-6D62-BCE0-B13524C91F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397202"/>
              </p:ext>
            </p:extLst>
          </p:nvPr>
        </p:nvGraphicFramePr>
        <p:xfrm>
          <a:off x="509935" y="3399122"/>
          <a:ext cx="11252726" cy="2298130"/>
        </p:xfrm>
        <a:graphic>
          <a:graphicData uri="http://schemas.openxmlformats.org/drawingml/2006/table">
            <a:tbl>
              <a:tblPr/>
              <a:tblGrid>
                <a:gridCol w="1056594">
                  <a:extLst>
                    <a:ext uri="{9D8B030D-6E8A-4147-A177-3AD203B41FA5}">
                      <a16:colId xmlns:a16="http://schemas.microsoft.com/office/drawing/2014/main" val="1575338889"/>
                    </a:ext>
                  </a:extLst>
                </a:gridCol>
                <a:gridCol w="1505646">
                  <a:extLst>
                    <a:ext uri="{9D8B030D-6E8A-4147-A177-3AD203B41FA5}">
                      <a16:colId xmlns:a16="http://schemas.microsoft.com/office/drawing/2014/main" val="1492115280"/>
                    </a:ext>
                  </a:extLst>
                </a:gridCol>
                <a:gridCol w="1083009">
                  <a:extLst>
                    <a:ext uri="{9D8B030D-6E8A-4147-A177-3AD203B41FA5}">
                      <a16:colId xmlns:a16="http://schemas.microsoft.com/office/drawing/2014/main" val="2140663165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880651311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20305757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2426495824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3932939160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1485250012"/>
                    </a:ext>
                  </a:extLst>
                </a:gridCol>
                <a:gridCol w="1056594">
                  <a:extLst>
                    <a:ext uri="{9D8B030D-6E8A-4147-A177-3AD203B41FA5}">
                      <a16:colId xmlns:a16="http://schemas.microsoft.com/office/drawing/2014/main" val="773538926"/>
                    </a:ext>
                  </a:extLst>
                </a:gridCol>
                <a:gridCol w="1267913">
                  <a:extLst>
                    <a:ext uri="{9D8B030D-6E8A-4147-A177-3AD203B41FA5}">
                      <a16:colId xmlns:a16="http://schemas.microsoft.com/office/drawing/2014/main" val="4157197931"/>
                    </a:ext>
                  </a:extLst>
                </a:gridCol>
              </a:tblGrid>
              <a:tr h="170102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테이블명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THREE_SPREAD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94254"/>
                  </a:ext>
                </a:extLst>
              </a:tr>
              <a:tr h="169920">
                <a:tc gridSpan="2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상세설명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쓰리 스프레드 결과 정보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88473"/>
                  </a:ext>
                </a:extLst>
              </a:tr>
              <a:tr h="170102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컬럼 이름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column 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type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length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Default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참조테이블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694786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duedate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sysdate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966708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res_num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196213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pnum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PULL_CARD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4576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user_num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FK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USERINFO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476744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150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623945"/>
                  </a:ext>
                </a:extLst>
              </a:tr>
              <a:tr h="253995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6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interpret_way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4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varchar2</a:t>
                      </a:r>
                      <a:endParaRPr lang="en-US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20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0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Y</a:t>
                      </a:r>
                      <a:endParaRPr 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102759"/>
                  </a:ext>
                </a:extLst>
              </a:tr>
            </a:tbl>
          </a:graphicData>
        </a:graphic>
      </p:graphicFrame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CD7F9C-79CB-E809-6D0C-A1334654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04604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52F8BA-C949-2979-666E-CEB5CBBDD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403A3-50B9-7701-9278-C6CBFB278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</a:t>
            </a:r>
            <a:r>
              <a:rPr lang="en-US" altLang="ko-KR" sz="2600" dirty="0"/>
              <a:t>UML </a:t>
            </a:r>
            <a:r>
              <a:rPr lang="ko-KR" altLang="en-US" sz="2600" dirty="0"/>
              <a:t>클래스 다이어그램</a:t>
            </a:r>
            <a:r>
              <a:rPr lang="en-US" altLang="ko-KR" sz="2600" dirty="0"/>
              <a:t>-*</a:t>
            </a:r>
            <a:r>
              <a:rPr lang="ko-KR" altLang="en-US" sz="2600" dirty="0"/>
              <a:t>참고</a:t>
            </a:r>
            <a:endParaRPr lang="en-US" altLang="ko-KR" sz="26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4ED1A8C-3C26-BA9D-088D-B707016740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785877"/>
            <a:ext cx="7848872" cy="620751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452574E-1CE8-F7A0-B323-56F58F2AD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01491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BF19C8-CAE8-B256-FD25-591B13979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78D88F-AB97-512E-4C53-8C1864E1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플로우 차트</a:t>
            </a:r>
            <a:endParaRPr lang="en-US" altLang="ko-KR" sz="26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C0FB261-15BB-A4B1-27B1-788B6A99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AB2E158-5E34-B6FC-F7D3-1F37DD68D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256" y="862253"/>
            <a:ext cx="6737488" cy="599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4288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1BD5D-EDFD-A9D2-BDD4-B63F6D5F2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E6C4C5F-BE98-73A5-1925-D2C6702D65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4.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프로그램 시연 영상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F58F82-99EB-21F4-366A-D823B85A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2581861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D5411-7E25-1055-DF36-B947D446A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477A03B-40CD-3041-C87E-1C5A05A2A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16</a:t>
            </a:fld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D51F7EA-1519-75B3-18A6-B580F6CF170C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7009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anchor="ctr" anchorCtr="0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accent2"/>
                </a:solidFill>
                <a:latin typeface="Arial"/>
                <a:ea typeface="+mj-ea"/>
                <a:cs typeface="Arial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l">
              <a:defRPr/>
            </a:pPr>
            <a:r>
              <a:rPr lang="ko-KR" altLang="en-US" sz="2600" dirty="0"/>
              <a:t>■ 시연 영상</a:t>
            </a:r>
            <a:endParaRPr lang="en-US" altLang="ko-KR" sz="2600" dirty="0"/>
          </a:p>
        </p:txBody>
      </p:sp>
      <p:pic>
        <p:nvPicPr>
          <p:cNvPr id="7" name="bandicam 2025-04-01 11-22-03-991">
            <a:hlinkClick r:id="" action="ppaction://media"/>
            <a:extLst>
              <a:ext uri="{FF2B5EF4-FFF2-40B4-BE49-F238E27FC236}">
                <a16:creationId xmlns:a16="http://schemas.microsoft.com/office/drawing/2014/main" id="{70A0BB01-FB9C-7249-32D2-87F98261DC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2327" y="872716"/>
            <a:ext cx="8087345" cy="578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4240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4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FCCBA-C31B-E052-D751-B8BC4080D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175A711-8F2A-9F60-A1AB-772A50FB81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5.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주요 기능 정리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266A680-D472-CFEB-6358-DFB2A2B2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4857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메인 메뉴 화면</a:t>
            </a:r>
            <a:endParaRPr lang="en-US" altLang="ko-KR" sz="2600" dirty="0"/>
          </a:p>
        </p:txBody>
      </p:sp>
      <p:sp>
        <p:nvSpPr>
          <p:cNvPr id="20" name="TextBox 19"/>
          <p:cNvSpPr txBox="1"/>
          <p:nvPr/>
        </p:nvSpPr>
        <p:spPr>
          <a:xfrm>
            <a:off x="83332" y="837799"/>
            <a:ext cx="37242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○메인 메뉴 화면</a:t>
            </a: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77411" y="1226884"/>
            <a:ext cx="5692143" cy="4055591"/>
          </a:xfrm>
          <a:prstGeom prst="rect">
            <a:avLst/>
          </a:prstGeom>
        </p:spPr>
      </p:pic>
      <p:cxnSp>
        <p:nvCxnSpPr>
          <p:cNvPr id="26" name="직선 화살표 연결선 25"/>
          <p:cNvCxnSpPr>
            <a:cxnSpLocks/>
            <a:stCxn id="27" idx="1"/>
          </p:cNvCxnSpPr>
          <p:nvPr/>
        </p:nvCxnSpPr>
        <p:spPr>
          <a:xfrm flipH="1" flipV="1">
            <a:off x="4654299" y="1783883"/>
            <a:ext cx="2592289" cy="5078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46588" y="1635072"/>
            <a:ext cx="1418747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배경 이미지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7411" y="5410957"/>
            <a:ext cx="1640426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메인 메뉴 버튼 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5C95F6A-9BD6-7190-9E00-13E2DCF26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6188" y="5032336"/>
            <a:ext cx="2441412" cy="174503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8E22868-CB45-E3FA-B5AD-28BD005E3E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324" y="2462334"/>
            <a:ext cx="2459080" cy="175353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778363E-2E63-438E-B07E-FF80FB857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1129" y="3587371"/>
            <a:ext cx="2443460" cy="1745036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0E6614B0-AB4A-6E65-A08C-D4A9C36DC37F}"/>
              </a:ext>
            </a:extLst>
          </p:cNvPr>
          <p:cNvSpPr/>
          <p:nvPr/>
        </p:nvSpPr>
        <p:spPr>
          <a:xfrm>
            <a:off x="1796350" y="5063425"/>
            <a:ext cx="576366" cy="26898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C802427-2283-8B18-A16C-73FA3FE08C52}"/>
              </a:ext>
            </a:extLst>
          </p:cNvPr>
          <p:cNvSpPr/>
          <p:nvPr/>
        </p:nvSpPr>
        <p:spPr>
          <a:xfrm>
            <a:off x="3611422" y="5038458"/>
            <a:ext cx="576366" cy="26898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5E03574-0BEF-4D9C-3161-67AC7FF98437}"/>
              </a:ext>
            </a:extLst>
          </p:cNvPr>
          <p:cNvSpPr/>
          <p:nvPr/>
        </p:nvSpPr>
        <p:spPr>
          <a:xfrm>
            <a:off x="2701902" y="5038458"/>
            <a:ext cx="576366" cy="26898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F6703806-A0B8-2568-BC6A-11F11D6EE8E0}"/>
              </a:ext>
            </a:extLst>
          </p:cNvPr>
          <p:cNvCxnSpPr>
            <a:stCxn id="39" idx="2"/>
            <a:endCxn id="19" idx="1"/>
          </p:cNvCxnSpPr>
          <p:nvPr/>
        </p:nvCxnSpPr>
        <p:spPr>
          <a:xfrm rot="16200000" flipH="1">
            <a:off x="3904138" y="3512803"/>
            <a:ext cx="572445" cy="421165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31" idx="3"/>
          </p:cNvCxnSpPr>
          <p:nvPr/>
        </p:nvCxnSpPr>
        <p:spPr>
          <a:xfrm flipV="1">
            <a:off x="1817837" y="5197917"/>
            <a:ext cx="1111552" cy="36692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2EAC7C2-379E-A6AA-2C6B-9BB48EDFAEC7}"/>
              </a:ext>
            </a:extLst>
          </p:cNvPr>
          <p:cNvSpPr txBox="1"/>
          <p:nvPr/>
        </p:nvSpPr>
        <p:spPr>
          <a:xfrm>
            <a:off x="6289092" y="4653136"/>
            <a:ext cx="1640426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정보 화면 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FEA62AA0-2190-75CD-5BB2-17ADCB5EC90B}"/>
              </a:ext>
            </a:extLst>
          </p:cNvPr>
          <p:cNvCxnSpPr>
            <a:cxnSpLocks/>
            <a:stCxn id="41" idx="0"/>
            <a:endCxn id="22" idx="1"/>
          </p:cNvCxnSpPr>
          <p:nvPr/>
        </p:nvCxnSpPr>
        <p:spPr>
          <a:xfrm rot="5400000" flipH="1" flipV="1">
            <a:off x="3796527" y="2532662"/>
            <a:ext cx="1699354" cy="3312239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F697AA3-36DB-8C0F-1169-59E5DB0E75E5}"/>
              </a:ext>
            </a:extLst>
          </p:cNvPr>
          <p:cNvSpPr txBox="1"/>
          <p:nvPr/>
        </p:nvSpPr>
        <p:spPr>
          <a:xfrm>
            <a:off x="9571129" y="3214199"/>
            <a:ext cx="1875412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이용자 정보 화면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AD924AF-A310-2A88-DFBA-3F3A7258D856}"/>
              </a:ext>
            </a:extLst>
          </p:cNvPr>
          <p:cNvSpPr txBox="1"/>
          <p:nvPr/>
        </p:nvSpPr>
        <p:spPr>
          <a:xfrm>
            <a:off x="6302324" y="2097249"/>
            <a:ext cx="1875412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펼치기 화면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303ACE9-7FC5-DAA9-8E1F-FC608ECE7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18</a:t>
            </a:fld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60DDBFE0-5E1D-4002-9F48-5D2E93BB4F3E}"/>
              </a:ext>
            </a:extLst>
          </p:cNvPr>
          <p:cNvCxnSpPr>
            <a:stCxn id="40" idx="0"/>
            <a:endCxn id="24" idx="1"/>
          </p:cNvCxnSpPr>
          <p:nvPr/>
        </p:nvCxnSpPr>
        <p:spPr>
          <a:xfrm rot="5400000" flipH="1" flipV="1">
            <a:off x="6446083" y="1913412"/>
            <a:ext cx="578569" cy="5671524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B5B171F8-ED74-F3BF-089F-EAD2055E962B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1817837" y="5197917"/>
            <a:ext cx="2081768" cy="36692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6D3FDDD-4E5E-1C86-5DE0-65F5B2AE9999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1817837" y="5225069"/>
            <a:ext cx="266696" cy="339777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1F291FD-B661-49A5-77AF-CE8A8A83C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정보 화면</a:t>
            </a:r>
            <a:endParaRPr lang="en-US" altLang="ko-KR" sz="2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17ADFEC-0A61-644C-3001-DCCD8FC64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48" y="1188355"/>
            <a:ext cx="5868652" cy="41848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DBAA1C-0DB8-D55C-DC9B-553A16672917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○카드 정보 화면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5CE6CA9-3D1B-66C3-4E46-C83B62E87D51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1343472" y="4329100"/>
            <a:ext cx="198022" cy="122369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B7D8D43-3C5E-1406-55BD-1C7195F9EE14}"/>
              </a:ext>
            </a:extLst>
          </p:cNvPr>
          <p:cNvSpPr txBox="1"/>
          <p:nvPr/>
        </p:nvSpPr>
        <p:spPr>
          <a:xfrm>
            <a:off x="227348" y="5552799"/>
            <a:ext cx="2628292" cy="523220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정보 버튼</a:t>
            </a:r>
            <a:endParaRPr lang="en-US" altLang="ko-KR" sz="1400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altLang="ko-KR" sz="1400" dirty="0">
                <a:solidFill>
                  <a:schemeClr val="bg1"/>
                </a:solidFill>
              </a:rPr>
              <a:t>(</a:t>
            </a:r>
            <a:r>
              <a:rPr lang="ko-KR" altLang="en-US" sz="1400" dirty="0">
                <a:solidFill>
                  <a:schemeClr val="bg1"/>
                </a:solidFill>
              </a:rPr>
              <a:t>각 카드의 이미지로 버튼 설정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1776617-5CFD-E858-FA27-EE2EDFBF79F6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2855640" y="4473116"/>
            <a:ext cx="864096" cy="1341293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2AB18A15-23EB-FED7-A73F-465DB1BAF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808" y="1160748"/>
            <a:ext cx="1966476" cy="215450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22E3985-383A-C2C0-3741-CCB77CCD5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6759" y="3757336"/>
            <a:ext cx="1409392" cy="2191944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C9E4B6B3-B56C-F172-C944-FC9324A70374}"/>
              </a:ext>
            </a:extLst>
          </p:cNvPr>
          <p:cNvSpPr/>
          <p:nvPr/>
        </p:nvSpPr>
        <p:spPr>
          <a:xfrm>
            <a:off x="1118447" y="1772816"/>
            <a:ext cx="414046" cy="64807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929D601-E100-AF90-C49B-64307FD7891C}"/>
              </a:ext>
            </a:extLst>
          </p:cNvPr>
          <p:cNvSpPr/>
          <p:nvPr/>
        </p:nvSpPr>
        <p:spPr>
          <a:xfrm>
            <a:off x="4259796" y="2742957"/>
            <a:ext cx="360040" cy="5639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0C18B2B-E155-1F7F-A397-19FA5671135E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532493" y="2096852"/>
            <a:ext cx="5141216" cy="0"/>
          </a:xfrm>
          <a:prstGeom prst="straightConnector1">
            <a:avLst/>
          </a:prstGeom>
          <a:ln w="1905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43EC64C0-105B-A263-6375-900D9A73C23F}"/>
              </a:ext>
            </a:extLst>
          </p:cNvPr>
          <p:cNvCxnSpPr>
            <a:cxnSpLocks/>
            <a:stCxn id="27" idx="2"/>
            <a:endCxn id="25" idx="1"/>
          </p:cNvCxnSpPr>
          <p:nvPr/>
        </p:nvCxnSpPr>
        <p:spPr>
          <a:xfrm rot="16200000" flipH="1">
            <a:off x="4900072" y="2846620"/>
            <a:ext cx="1546431" cy="2466943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6329067-8AB5-860F-EB1D-B0AB2064DF4D}"/>
              </a:ext>
            </a:extLst>
          </p:cNvPr>
          <p:cNvSpPr txBox="1"/>
          <p:nvPr/>
        </p:nvSpPr>
        <p:spPr>
          <a:xfrm>
            <a:off x="6685808" y="878523"/>
            <a:ext cx="1966476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메이저 아르카나 카드 정보 창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08C4C8-C1D3-CF7E-7C0A-04EC1FF6E48B}"/>
              </a:ext>
            </a:extLst>
          </p:cNvPr>
          <p:cNvSpPr txBox="1"/>
          <p:nvPr/>
        </p:nvSpPr>
        <p:spPr>
          <a:xfrm>
            <a:off x="6673709" y="3465004"/>
            <a:ext cx="1966476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마이너 아르카나 카드 정보 창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DFBD4182-0E48-92E2-7E5D-A9D222399C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0316" y="1160748"/>
            <a:ext cx="1974311" cy="2154506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9D72867F-CDD4-D9F3-3B19-EE9A4D4C1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3647" y="3757337"/>
            <a:ext cx="1414801" cy="2191944"/>
          </a:xfrm>
          <a:prstGeom prst="rect">
            <a:avLst/>
          </a:prstGeom>
        </p:spPr>
      </p:pic>
      <p:sp>
        <p:nvSpPr>
          <p:cNvPr id="59" name="직사각형 58">
            <a:extLst>
              <a:ext uri="{FF2B5EF4-FFF2-40B4-BE49-F238E27FC236}">
                <a16:creationId xmlns:a16="http://schemas.microsoft.com/office/drawing/2014/main" id="{BCF4AF59-E31D-B259-A21D-E60663F7E078}"/>
              </a:ext>
            </a:extLst>
          </p:cNvPr>
          <p:cNvSpPr/>
          <p:nvPr/>
        </p:nvSpPr>
        <p:spPr>
          <a:xfrm>
            <a:off x="1849657" y="2915846"/>
            <a:ext cx="414046" cy="64807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595C143-19CF-DC5C-22C5-65133D664EC3}"/>
              </a:ext>
            </a:extLst>
          </p:cNvPr>
          <p:cNvSpPr/>
          <p:nvPr/>
        </p:nvSpPr>
        <p:spPr>
          <a:xfrm>
            <a:off x="4993313" y="3248980"/>
            <a:ext cx="360040" cy="5639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52D16FEF-A8E6-7275-B692-9609FCBBBC3D}"/>
              </a:ext>
            </a:extLst>
          </p:cNvPr>
          <p:cNvCxnSpPr>
            <a:stCxn id="59" idx="3"/>
          </p:cNvCxnSpPr>
          <p:nvPr/>
        </p:nvCxnSpPr>
        <p:spPr>
          <a:xfrm flipV="1">
            <a:off x="2263703" y="2096852"/>
            <a:ext cx="843964" cy="1143030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278BB2DE-C7CE-FC3F-778F-E8840C1CDF57}"/>
              </a:ext>
            </a:extLst>
          </p:cNvPr>
          <p:cNvCxnSpPr>
            <a:stCxn id="61" idx="3"/>
          </p:cNvCxnSpPr>
          <p:nvPr/>
        </p:nvCxnSpPr>
        <p:spPr>
          <a:xfrm>
            <a:off x="5353353" y="3530940"/>
            <a:ext cx="922667" cy="1322367"/>
          </a:xfrm>
          <a:prstGeom prst="bentConnector2">
            <a:avLst/>
          </a:prstGeom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24ACCDB-D8C7-F9D4-8672-A0B4CA1E60F3}"/>
              </a:ext>
            </a:extLst>
          </p:cNvPr>
          <p:cNvSpPr txBox="1"/>
          <p:nvPr/>
        </p:nvSpPr>
        <p:spPr>
          <a:xfrm>
            <a:off x="1559496" y="15822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F0F88-51B1-3CB7-4506-DB714AD2BCB4}"/>
              </a:ext>
            </a:extLst>
          </p:cNvPr>
          <p:cNvSpPr txBox="1"/>
          <p:nvPr/>
        </p:nvSpPr>
        <p:spPr>
          <a:xfrm>
            <a:off x="4448816" y="15822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496E78-83A5-4817-AC49-FF6DE77D73DF}"/>
              </a:ext>
            </a:extLst>
          </p:cNvPr>
          <p:cNvSpPr txBox="1"/>
          <p:nvPr/>
        </p:nvSpPr>
        <p:spPr>
          <a:xfrm>
            <a:off x="3197677" y="5841705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DBF8BA-4D10-4B30-D31B-E8854E52F723}"/>
              </a:ext>
            </a:extLst>
          </p:cNvPr>
          <p:cNvSpPr txBox="1"/>
          <p:nvPr/>
        </p:nvSpPr>
        <p:spPr>
          <a:xfrm>
            <a:off x="3197677" y="6129737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8DC23A-B1E9-EF10-A21C-BE25B074D5F0}"/>
              </a:ext>
            </a:extLst>
          </p:cNvPr>
          <p:cNvSpPr txBox="1"/>
          <p:nvPr/>
        </p:nvSpPr>
        <p:spPr>
          <a:xfrm>
            <a:off x="3647728" y="5841268"/>
            <a:ext cx="19448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메이저 아르카나 카드 정보 패널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D20932-D3CA-BF16-2325-0328EAA265AC}"/>
              </a:ext>
            </a:extLst>
          </p:cNvPr>
          <p:cNvSpPr txBox="1"/>
          <p:nvPr/>
        </p:nvSpPr>
        <p:spPr>
          <a:xfrm>
            <a:off x="3647728" y="6099540"/>
            <a:ext cx="19448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마이너 아르카나 카드 정보 패널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B9EAA5-98CA-E4AF-488A-FC2238C40B95}"/>
              </a:ext>
            </a:extLst>
          </p:cNvPr>
          <p:cNvSpPr txBox="1"/>
          <p:nvPr/>
        </p:nvSpPr>
        <p:spPr>
          <a:xfrm>
            <a:off x="3197677" y="5552799"/>
            <a:ext cx="52205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/>
              <a:t>구성 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1F3306-D982-A107-00D4-B51AAB00D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19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5365319" y="296652"/>
            <a:ext cx="6048672" cy="1143000"/>
          </a:xfrm>
        </p:spPr>
        <p:txBody>
          <a:bodyPr vert="horz" wrap="none" lIns="91440" tIns="45720" rIns="91440" bIns="45720">
            <a:normAutofit/>
          </a:bodyPr>
          <a:lstStyle/>
          <a:p>
            <a:pPr algn="l">
              <a:defRPr lang="ko-KR" altLang="en-US"/>
            </a:pPr>
            <a:r>
              <a:rPr lang="ko-KR" altLang="en-US" sz="3600" b="1">
                <a:solidFill>
                  <a:schemeClr val="accent3"/>
                </a:solidFill>
                <a:latin typeface="함초롬돋움"/>
                <a:cs typeface="함초롬돋움"/>
              </a:rPr>
              <a:t>목차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>
          <a:xfrm>
            <a:off x="5365319" y="1412776"/>
            <a:ext cx="6048672" cy="4008852"/>
          </a:xfrm>
        </p:spPr>
        <p:txBody>
          <a:bodyPr vert="horz" wrap="none" lIns="91440" tIns="45720" rIns="91440" bIns="45720">
            <a:normAutofit/>
          </a:bodyPr>
          <a:lstStyle/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프로그램 소개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요구사항 정의서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en-US" altLang="ko-KR" sz="2000" dirty="0">
                <a:solidFill>
                  <a:schemeClr val="accent3"/>
                </a:solidFill>
                <a:latin typeface="함초롬돋움"/>
                <a:cs typeface="함초롬돋움"/>
              </a:rPr>
              <a:t>DB &amp; </a:t>
            </a: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클래스 정리</a:t>
            </a:r>
            <a:r>
              <a:rPr lang="en-US" altLang="ko-KR" sz="20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endParaRPr lang="ko-KR" altLang="en-US" sz="200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프로젝트 시연 영상</a:t>
            </a: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주요 기능 정리</a:t>
            </a:r>
            <a:endParaRPr lang="en-US" altLang="ko-KR" sz="2000" dirty="0">
              <a:solidFill>
                <a:schemeClr val="accent3"/>
              </a:solidFill>
              <a:latin typeface="함초롬돋움"/>
              <a:cs typeface="함초롬돋움"/>
            </a:endParaRPr>
          </a:p>
          <a:p>
            <a:pPr marL="457200" indent="-457200">
              <a:buFont typeface="Arial"/>
              <a:buAutoNum type="arabicPeriod"/>
              <a:defRPr lang="ko-KR" altLang="en-US"/>
            </a:pPr>
            <a:r>
              <a:rPr lang="ko-KR" altLang="en-US" sz="2000" dirty="0">
                <a:solidFill>
                  <a:schemeClr val="accent3"/>
                </a:solidFill>
                <a:latin typeface="함초롬돋움"/>
                <a:cs typeface="함초롬돋움"/>
              </a:rPr>
              <a:t>프로젝트 소감</a:t>
            </a:r>
          </a:p>
          <a:p>
            <a:pPr marL="0" indent="0">
              <a:buNone/>
              <a:defRPr lang="ko-KR" altLang="en-US"/>
            </a:pPr>
            <a:endParaRPr lang="en-US" altLang="ko-KR" sz="2000" dirty="0">
              <a:solidFill>
                <a:schemeClr val="accent3"/>
              </a:solidFill>
              <a:latin typeface="함초롬돋움"/>
              <a:cs typeface="함초롬돋움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DE94A89-2806-AC2D-D48C-D825D1700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2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34644-DCCD-DF9F-1EFE-2C34F3C24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8656E8CE-F17C-EC8D-E96F-EF102337A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(1)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D72B68-EC16-64A1-6B03-0F2298640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48" y="1207132"/>
            <a:ext cx="7517344" cy="53542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FCFFAE-3288-17FF-C4B5-E14687C18EFA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정보 화면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00764-7301-314F-4342-EA1DFDEAD456}"/>
              </a:ext>
            </a:extLst>
          </p:cNvPr>
          <p:cNvSpPr txBox="1"/>
          <p:nvPr/>
        </p:nvSpPr>
        <p:spPr>
          <a:xfrm>
            <a:off x="1325469" y="1988840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P1</a:t>
            </a:r>
            <a:endParaRPr lang="ko-KR" alt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9D46F6-2B07-3D88-8843-2A30E87BB98B}"/>
              </a:ext>
            </a:extLst>
          </p:cNvPr>
          <p:cNvSpPr txBox="1"/>
          <p:nvPr/>
        </p:nvSpPr>
        <p:spPr>
          <a:xfrm>
            <a:off x="2936647" y="1943688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P2</a:t>
            </a:r>
            <a:endParaRPr lang="ko-KR" altLang="en-US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2DCBB4-E28C-48DE-1AEC-54902C6971E5}"/>
              </a:ext>
            </a:extLst>
          </p:cNvPr>
          <p:cNvSpPr txBox="1"/>
          <p:nvPr/>
        </p:nvSpPr>
        <p:spPr>
          <a:xfrm>
            <a:off x="6096000" y="2924944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P3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2F1446-BBBD-6398-D53C-C25250338B85}"/>
              </a:ext>
            </a:extLst>
          </p:cNvPr>
          <p:cNvSpPr txBox="1"/>
          <p:nvPr/>
        </p:nvSpPr>
        <p:spPr>
          <a:xfrm>
            <a:off x="2819729" y="3269741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P4</a:t>
            </a:r>
            <a:endParaRPr lang="ko-KR" altLang="en-US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D4E027-E016-DD91-6FB2-AC948272CCF7}"/>
              </a:ext>
            </a:extLst>
          </p:cNvPr>
          <p:cNvSpPr txBox="1"/>
          <p:nvPr/>
        </p:nvSpPr>
        <p:spPr>
          <a:xfrm>
            <a:off x="8328248" y="166556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48F970-3E14-7D1A-6CB7-919080689615}"/>
              </a:ext>
            </a:extLst>
          </p:cNvPr>
          <p:cNvSpPr txBox="1"/>
          <p:nvPr/>
        </p:nvSpPr>
        <p:spPr>
          <a:xfrm>
            <a:off x="8328248" y="2191749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46FC8B-0013-84F0-4265-E16F127C8E87}"/>
              </a:ext>
            </a:extLst>
          </p:cNvPr>
          <p:cNvSpPr txBox="1"/>
          <p:nvPr/>
        </p:nvSpPr>
        <p:spPr>
          <a:xfrm>
            <a:off x="8328248" y="3244119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EB4A30-6327-98D3-744D-51A3EC8327DD}"/>
              </a:ext>
            </a:extLst>
          </p:cNvPr>
          <p:cNvSpPr txBox="1"/>
          <p:nvPr/>
        </p:nvSpPr>
        <p:spPr>
          <a:xfrm>
            <a:off x="8328248" y="271793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A6C1A-F906-1239-BB78-0391C3310DE1}"/>
              </a:ext>
            </a:extLst>
          </p:cNvPr>
          <p:cNvSpPr txBox="1"/>
          <p:nvPr/>
        </p:nvSpPr>
        <p:spPr>
          <a:xfrm>
            <a:off x="8724292" y="2203210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정보가 나열된 리스트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C9FFCF-9380-C935-CB04-82A0EFFA70FF}"/>
              </a:ext>
            </a:extLst>
          </p:cNvPr>
          <p:cNvSpPr txBox="1"/>
          <p:nvPr/>
        </p:nvSpPr>
        <p:spPr>
          <a:xfrm>
            <a:off x="8723623" y="2729395"/>
            <a:ext cx="2340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‘P4’</a:t>
            </a:r>
            <a:r>
              <a:rPr lang="ko-KR" altLang="en-US" sz="1200" dirty="0">
                <a:solidFill>
                  <a:schemeClr val="bg1"/>
                </a:solidFill>
              </a:rPr>
              <a:t>의 전환을 담당하는 버튼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(One, Three, Search)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F8AD24-B5AD-D868-BDC4-53A01F9BE866}"/>
              </a:ext>
            </a:extLst>
          </p:cNvPr>
          <p:cNvSpPr txBox="1"/>
          <p:nvPr/>
        </p:nvSpPr>
        <p:spPr>
          <a:xfrm>
            <a:off x="8723621" y="3255580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타로 해석 결과가 나열된 리스트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(</a:t>
            </a:r>
            <a:r>
              <a:rPr lang="ko-KR" altLang="en-US" sz="1200" dirty="0">
                <a:solidFill>
                  <a:schemeClr val="bg1"/>
                </a:solidFill>
              </a:rPr>
              <a:t>원 스프레드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쓰리 스프레드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검색 결과</a:t>
            </a:r>
            <a:r>
              <a:rPr lang="en-US" altLang="ko-KR" sz="1200" dirty="0">
                <a:solidFill>
                  <a:schemeClr val="bg1"/>
                </a:solidFill>
              </a:rPr>
              <a:t>)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5C10D25-2FD7-C996-2DA6-887CAF0067E2}"/>
              </a:ext>
            </a:extLst>
          </p:cNvPr>
          <p:cNvSpPr txBox="1"/>
          <p:nvPr/>
        </p:nvSpPr>
        <p:spPr>
          <a:xfrm>
            <a:off x="299356" y="3900257"/>
            <a:ext cx="342039" cy="2462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P5</a:t>
            </a:r>
            <a:endParaRPr lang="ko-KR" altLang="en-US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2EE818-679E-C684-1845-EE87BB51BC51}"/>
              </a:ext>
            </a:extLst>
          </p:cNvPr>
          <p:cNvSpPr txBox="1"/>
          <p:nvPr/>
        </p:nvSpPr>
        <p:spPr>
          <a:xfrm>
            <a:off x="8328246" y="3758843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EDED59-254A-C87D-751D-A9F415748C16}"/>
              </a:ext>
            </a:extLst>
          </p:cNvPr>
          <p:cNvSpPr txBox="1"/>
          <p:nvPr/>
        </p:nvSpPr>
        <p:spPr>
          <a:xfrm>
            <a:off x="8328248" y="1189927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 구성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38BF94-9807-5F3E-EC1B-3B8D858B2073}"/>
              </a:ext>
            </a:extLst>
          </p:cNvPr>
          <p:cNvSpPr txBox="1"/>
          <p:nvPr/>
        </p:nvSpPr>
        <p:spPr>
          <a:xfrm>
            <a:off x="8723623" y="3758843"/>
            <a:ext cx="2844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장식 패널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 화면을 띄울 때 마다 랜덤 카드 이미지를 보여줌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3F836E-223A-7B04-032A-1FC4ED9375B6}"/>
              </a:ext>
            </a:extLst>
          </p:cNvPr>
          <p:cNvSpPr txBox="1"/>
          <p:nvPr/>
        </p:nvSpPr>
        <p:spPr>
          <a:xfrm>
            <a:off x="8724292" y="1664804"/>
            <a:ext cx="2142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프로그램 이용자의 등록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삭제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  <a:r>
              <a:rPr lang="ko-KR" altLang="en-US" sz="1200" dirty="0">
                <a:solidFill>
                  <a:schemeClr val="bg1"/>
                </a:solidFill>
              </a:rPr>
              <a:t> 검색을 담당하는 패널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DB550C7-29AB-8161-088F-CDCD7729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0605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ACF47-0880-0357-3638-02826085A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EAAB64B-DBCC-3DCB-C305-01190D319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89E9A-DEF8-8A53-B03F-A8A700187250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등록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EB4A32-3AE4-6AAD-201D-BD94365F9E44}"/>
              </a:ext>
            </a:extLst>
          </p:cNvPr>
          <p:cNvSpPr txBox="1"/>
          <p:nvPr/>
        </p:nvSpPr>
        <p:spPr>
          <a:xfrm>
            <a:off x="6096000" y="810627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○이용자 삭제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4F1C1FD-924E-D5AA-853A-A331D6E5D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14" y="1232757"/>
            <a:ext cx="2416266" cy="230425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8A7D136-A089-7A10-28F4-2A725E3CE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310" y="4391682"/>
            <a:ext cx="4089355" cy="1823631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D8F59C-A38B-B453-ACCF-2B5A584D761F}"/>
              </a:ext>
            </a:extLst>
          </p:cNvPr>
          <p:cNvSpPr/>
          <p:nvPr/>
        </p:nvSpPr>
        <p:spPr>
          <a:xfrm>
            <a:off x="407368" y="3309781"/>
            <a:ext cx="792088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40B57348-E369-658B-7C27-AA28E814B6C9}"/>
              </a:ext>
            </a:extLst>
          </p:cNvPr>
          <p:cNvCxnSpPr>
            <a:cxnSpLocks/>
            <a:stCxn id="21" idx="2"/>
          </p:cNvCxnSpPr>
          <p:nvPr/>
        </p:nvCxnSpPr>
        <p:spPr>
          <a:xfrm rot="16200000" flipH="1">
            <a:off x="31715" y="4308709"/>
            <a:ext cx="2606293" cy="1062898"/>
          </a:xfrm>
          <a:prstGeom prst="bentConnector3">
            <a:avLst>
              <a:gd name="adj1" fmla="val 100167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DB0CA0B-F6E1-058D-3562-C4D3443E2E9A}"/>
              </a:ext>
            </a:extLst>
          </p:cNvPr>
          <p:cNvSpPr/>
          <p:nvPr/>
        </p:nvSpPr>
        <p:spPr>
          <a:xfrm>
            <a:off x="1883532" y="6010081"/>
            <a:ext cx="4072133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95B659-3000-7B37-D694-18962C20ACC7}"/>
              </a:ext>
            </a:extLst>
          </p:cNvPr>
          <p:cNvSpPr txBox="1"/>
          <p:nvPr/>
        </p:nvSpPr>
        <p:spPr>
          <a:xfrm>
            <a:off x="947428" y="3826210"/>
            <a:ext cx="93708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입력 버튼 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9682C35-3E37-430D-92D8-7AB3F59FC386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894692" y="3429000"/>
            <a:ext cx="521281" cy="397210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그림 49">
            <a:extLst>
              <a:ext uri="{FF2B5EF4-FFF2-40B4-BE49-F238E27FC236}">
                <a16:creationId xmlns:a16="http://schemas.microsoft.com/office/drawing/2014/main" id="{314CB887-9786-1D9E-4195-A231A1A957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1986" y="4257092"/>
            <a:ext cx="4210638" cy="514422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AB6F5FE0-B384-2F25-0624-03D8B63698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6751" y="5802169"/>
            <a:ext cx="4191585" cy="400106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0A867E92-A3E0-F34E-084A-02D8A44AF0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4012" y="1207132"/>
            <a:ext cx="2399603" cy="2304255"/>
          </a:xfrm>
          <a:prstGeom prst="rect">
            <a:avLst/>
          </a:prstGeom>
        </p:spPr>
      </p:pic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D3B443AF-9C11-D854-D490-49CB11B96B01}"/>
              </a:ext>
            </a:extLst>
          </p:cNvPr>
          <p:cNvSpPr/>
          <p:nvPr/>
        </p:nvSpPr>
        <p:spPr>
          <a:xfrm rot="5400000">
            <a:off x="9228780" y="5035681"/>
            <a:ext cx="757049" cy="5631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88AD6C4-C5A3-6C7D-86B5-C036AEE2BC13}"/>
              </a:ext>
            </a:extLst>
          </p:cNvPr>
          <p:cNvSpPr txBox="1"/>
          <p:nvPr/>
        </p:nvSpPr>
        <p:spPr>
          <a:xfrm>
            <a:off x="6348028" y="3826210"/>
            <a:ext cx="93708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삭제 버튼 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91CE3EE-3F4D-3989-9B96-924CBF823980}"/>
              </a:ext>
            </a:extLst>
          </p:cNvPr>
          <p:cNvCxnSpPr>
            <a:cxnSpLocks/>
            <a:stCxn id="59" idx="0"/>
          </p:cNvCxnSpPr>
          <p:nvPr/>
        </p:nvCxnSpPr>
        <p:spPr>
          <a:xfrm flipV="1">
            <a:off x="6816573" y="3423396"/>
            <a:ext cx="1043623" cy="40281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8D30552-BE75-9C71-E2C9-4EB9323378E2}"/>
              </a:ext>
            </a:extLst>
          </p:cNvPr>
          <p:cNvSpPr/>
          <p:nvPr/>
        </p:nvSpPr>
        <p:spPr>
          <a:xfrm>
            <a:off x="7608167" y="3273239"/>
            <a:ext cx="792088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D4E9277-6384-C72F-D7E1-6E1C8EC05283}"/>
              </a:ext>
            </a:extLst>
          </p:cNvPr>
          <p:cNvSpPr/>
          <p:nvPr/>
        </p:nvSpPr>
        <p:spPr>
          <a:xfrm>
            <a:off x="8184232" y="4391682"/>
            <a:ext cx="1141511" cy="22723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EC93A3C2-CC0D-AF0D-9F84-9A6DCFD65779}"/>
              </a:ext>
            </a:extLst>
          </p:cNvPr>
          <p:cNvCxnSpPr>
            <a:cxnSpLocks/>
            <a:stCxn id="63" idx="2"/>
          </p:cNvCxnSpPr>
          <p:nvPr/>
        </p:nvCxnSpPr>
        <p:spPr>
          <a:xfrm rot="16200000" flipH="1">
            <a:off x="7936646" y="3568034"/>
            <a:ext cx="891214" cy="756085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27A6FFE-1843-EF98-050F-F91540498BFD}"/>
              </a:ext>
            </a:extLst>
          </p:cNvPr>
          <p:cNvSpPr/>
          <p:nvPr/>
        </p:nvSpPr>
        <p:spPr>
          <a:xfrm>
            <a:off x="172310" y="2933532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EFA91E8-4FD8-CD3E-5973-BAC26D83C38C}"/>
              </a:ext>
            </a:extLst>
          </p:cNvPr>
          <p:cNvSpPr/>
          <p:nvPr/>
        </p:nvSpPr>
        <p:spPr>
          <a:xfrm>
            <a:off x="172310" y="1700873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6F8492C-B6AD-B62D-0798-D567AA96595F}"/>
              </a:ext>
            </a:extLst>
          </p:cNvPr>
          <p:cNvSpPr/>
          <p:nvPr/>
        </p:nvSpPr>
        <p:spPr>
          <a:xfrm>
            <a:off x="172310" y="2312502"/>
            <a:ext cx="2438670" cy="42346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2F3F3EDD-DFC0-592D-52FD-436CAB8D7684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2610980" y="1912603"/>
            <a:ext cx="1082329" cy="63469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76470001-49D0-D98D-064D-F7E6C7C72CF8}"/>
              </a:ext>
            </a:extLst>
          </p:cNvPr>
          <p:cNvCxnSpPr>
            <a:cxnSpLocks/>
            <a:stCxn id="69" idx="3"/>
          </p:cNvCxnSpPr>
          <p:nvPr/>
        </p:nvCxnSpPr>
        <p:spPr>
          <a:xfrm flipV="1">
            <a:off x="2610980" y="2545382"/>
            <a:ext cx="1082329" cy="599880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EA0D5611-306E-E9A4-44DF-98887BD3A8F4}"/>
              </a:ext>
            </a:extLst>
          </p:cNvPr>
          <p:cNvCxnSpPr>
            <a:cxnSpLocks/>
          </p:cNvCxnSpPr>
          <p:nvPr/>
        </p:nvCxnSpPr>
        <p:spPr>
          <a:xfrm>
            <a:off x="2591986" y="2547295"/>
            <a:ext cx="964740" cy="2412"/>
          </a:xfrm>
          <a:prstGeom prst="straightConnector1">
            <a:avLst/>
          </a:prstGeom>
          <a:ln w="15875">
            <a:solidFill>
              <a:schemeClr val="accent5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85844378-20CF-780A-74EF-9FA3DB44752F}"/>
              </a:ext>
            </a:extLst>
          </p:cNvPr>
          <p:cNvSpPr txBox="1"/>
          <p:nvPr/>
        </p:nvSpPr>
        <p:spPr>
          <a:xfrm>
            <a:off x="3630500" y="2373870"/>
            <a:ext cx="2213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이용자 이름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나이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  <a:r>
              <a:rPr lang="ko-KR" altLang="en-US" sz="1200" dirty="0">
                <a:solidFill>
                  <a:schemeClr val="bg1"/>
                </a:solidFill>
              </a:rPr>
              <a:t>핸드폰 번호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1EE7C6C3-2454-E81F-50E7-C4A2353E75DC}"/>
              </a:ext>
            </a:extLst>
          </p:cNvPr>
          <p:cNvSpPr/>
          <p:nvPr/>
        </p:nvSpPr>
        <p:spPr>
          <a:xfrm>
            <a:off x="6177610" y="2933532"/>
            <a:ext cx="2438670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2704203C-03CC-E58F-CD15-2EB6B11D21A9}"/>
              </a:ext>
            </a:extLst>
          </p:cNvPr>
          <p:cNvCxnSpPr>
            <a:stCxn id="95" idx="3"/>
          </p:cNvCxnSpPr>
          <p:nvPr/>
        </p:nvCxnSpPr>
        <p:spPr>
          <a:xfrm>
            <a:off x="8616280" y="3118198"/>
            <a:ext cx="599896" cy="2440"/>
          </a:xfrm>
          <a:prstGeom prst="straightConnector1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FCAA1C35-A870-B5D1-DE44-5E14EFCF94CE}"/>
              </a:ext>
            </a:extLst>
          </p:cNvPr>
          <p:cNvSpPr txBox="1"/>
          <p:nvPr/>
        </p:nvSpPr>
        <p:spPr>
          <a:xfrm>
            <a:off x="9120335" y="2996368"/>
            <a:ext cx="22134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회원 번호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7F023D-4B36-006D-F681-710550C54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65856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F5351-9020-E20A-1991-B6E7A8E4A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795477CB-47BF-45BF-C350-2F7DDB8F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7057C-77D0-48CA-0BFA-5263430EC8DD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○해석 결과 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033345-88FF-8518-A8AB-1FD4BD306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65" y="2143236"/>
            <a:ext cx="3080074" cy="142978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C485CB-9D09-967C-1872-45FB4FA338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737" y="4187230"/>
            <a:ext cx="5550640" cy="242761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3D883E4-C3E8-E570-C632-43797D03AC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5857" y="1264380"/>
            <a:ext cx="5542531" cy="24276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CA9DF2-1EB8-1298-2669-15252E85285C}"/>
              </a:ext>
            </a:extLst>
          </p:cNvPr>
          <p:cNvSpPr txBox="1"/>
          <p:nvPr/>
        </p:nvSpPr>
        <p:spPr>
          <a:xfrm>
            <a:off x="4043772" y="888975"/>
            <a:ext cx="205222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원 스프레드 해석 결과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0735A5-D9F0-CDDB-6F94-3E34C4A0B665}"/>
              </a:ext>
            </a:extLst>
          </p:cNvPr>
          <p:cNvSpPr txBox="1"/>
          <p:nvPr/>
        </p:nvSpPr>
        <p:spPr>
          <a:xfrm>
            <a:off x="4069736" y="3805299"/>
            <a:ext cx="2098271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쓰리 스프레드 해석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07BDB6-7BDC-5652-1AAD-E7E755FC01D2}"/>
              </a:ext>
            </a:extLst>
          </p:cNvPr>
          <p:cNvSpPr txBox="1"/>
          <p:nvPr/>
        </p:nvSpPr>
        <p:spPr>
          <a:xfrm>
            <a:off x="160137" y="3648807"/>
            <a:ext cx="2196244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해석 결과 화면 전환 버튼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957556D-CF79-8863-1577-BB6A9EDDD922}"/>
              </a:ext>
            </a:extLst>
          </p:cNvPr>
          <p:cNvSpPr/>
          <p:nvPr/>
        </p:nvSpPr>
        <p:spPr>
          <a:xfrm>
            <a:off x="443372" y="2649374"/>
            <a:ext cx="432048" cy="45559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B8828118-82B1-75FB-D0DA-BF92C7C0C551}"/>
              </a:ext>
            </a:extLst>
          </p:cNvPr>
          <p:cNvCxnSpPr>
            <a:cxnSpLocks/>
            <a:stCxn id="17" idx="0"/>
          </p:cNvCxnSpPr>
          <p:nvPr/>
        </p:nvCxnSpPr>
        <p:spPr>
          <a:xfrm rot="5400000" flipH="1" flipV="1">
            <a:off x="1733285" y="338887"/>
            <a:ext cx="1236598" cy="3384376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59E7B6-D058-DA60-B93C-A03C835A7809}"/>
              </a:ext>
            </a:extLst>
          </p:cNvPr>
          <p:cNvSpPr/>
          <p:nvPr/>
        </p:nvSpPr>
        <p:spPr>
          <a:xfrm>
            <a:off x="1415480" y="2649374"/>
            <a:ext cx="504056" cy="45559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DF4B9C5E-7157-B461-94A0-5BA544D505E0}"/>
              </a:ext>
            </a:extLst>
          </p:cNvPr>
          <p:cNvCxnSpPr>
            <a:cxnSpLocks/>
          </p:cNvCxnSpPr>
          <p:nvPr/>
        </p:nvCxnSpPr>
        <p:spPr>
          <a:xfrm>
            <a:off x="1919536" y="2888940"/>
            <a:ext cx="2150201" cy="1440160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77E9346-EE0E-4B1C-7942-AF4EE9875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51500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BDDB6-2399-F64E-6327-2CEB39076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4B26CF4-AC57-6376-5852-B770191EF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이용자 정보 화면</a:t>
            </a:r>
            <a:r>
              <a:rPr lang="en-US" altLang="ko-KR" sz="2600" dirty="0"/>
              <a:t>(4)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0BDB42-0A28-69AB-8C74-D7C07086474F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○해석 결과 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81CA167-3F0D-A8F4-BF13-4AAF369A0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65" y="1351148"/>
            <a:ext cx="3080074" cy="14297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78B1E9E-C364-86F0-48AB-46701411142F}"/>
              </a:ext>
            </a:extLst>
          </p:cNvPr>
          <p:cNvSpPr txBox="1"/>
          <p:nvPr/>
        </p:nvSpPr>
        <p:spPr>
          <a:xfrm>
            <a:off x="4007768" y="872183"/>
            <a:ext cx="2340260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특정 유저 검색 해석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0A2046-8DB4-5F23-E5C1-11BB2627996E}"/>
              </a:ext>
            </a:extLst>
          </p:cNvPr>
          <p:cNvSpPr txBox="1"/>
          <p:nvPr/>
        </p:nvSpPr>
        <p:spPr>
          <a:xfrm>
            <a:off x="160137" y="2797187"/>
            <a:ext cx="2119439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해석 결과 화면 전환 버튼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699D1A-2BD8-22F4-001F-F60F26627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117" y="3696020"/>
            <a:ext cx="2876951" cy="7621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0BA3396-808A-685D-883F-BE4A9525E6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768" y="1351148"/>
            <a:ext cx="5688632" cy="25153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935638A-BDF7-1665-888D-25DFEA5E88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242" y="4638630"/>
            <a:ext cx="2867425" cy="72400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0FF498E-40F6-72F3-B828-1AEA07143A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07768" y="4046680"/>
            <a:ext cx="5688632" cy="2478664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2FFF018B-354E-7A56-D0AF-AFDB7DF85B3B}"/>
              </a:ext>
            </a:extLst>
          </p:cNvPr>
          <p:cNvSpPr/>
          <p:nvPr/>
        </p:nvSpPr>
        <p:spPr>
          <a:xfrm>
            <a:off x="2356012" y="1948434"/>
            <a:ext cx="584470" cy="34757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00DE6FCE-0A63-74B4-2AA5-915EAD4303C3}"/>
              </a:ext>
            </a:extLst>
          </p:cNvPr>
          <p:cNvSpPr/>
          <p:nvPr/>
        </p:nvSpPr>
        <p:spPr>
          <a:xfrm rot="5400000">
            <a:off x="2385714" y="2940001"/>
            <a:ext cx="574578" cy="563121"/>
          </a:xfrm>
          <a:prstGeom prst="rightArrow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E19A3C-2FED-4F38-4B46-43E34F0E5802}"/>
              </a:ext>
            </a:extLst>
          </p:cNvPr>
          <p:cNvSpPr/>
          <p:nvPr/>
        </p:nvSpPr>
        <p:spPr>
          <a:xfrm>
            <a:off x="166379" y="3985615"/>
            <a:ext cx="2938689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87CA33-2243-F032-A9AB-4EE52C9FE6EF}"/>
              </a:ext>
            </a:extLst>
          </p:cNvPr>
          <p:cNvSpPr/>
          <p:nvPr/>
        </p:nvSpPr>
        <p:spPr>
          <a:xfrm>
            <a:off x="166379" y="4916680"/>
            <a:ext cx="2941287" cy="369332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7B7913C-2097-523E-AC2F-905739C18962}"/>
              </a:ext>
            </a:extLst>
          </p:cNvPr>
          <p:cNvCxnSpPr>
            <a:cxnSpLocks/>
            <a:stCxn id="27" idx="3"/>
            <a:endCxn id="45" idx="1"/>
          </p:cNvCxnSpPr>
          <p:nvPr/>
        </p:nvCxnSpPr>
        <p:spPr>
          <a:xfrm flipV="1">
            <a:off x="3105068" y="1615216"/>
            <a:ext cx="902700" cy="2555065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CCF67A1-F505-0E96-CE6E-04EC16E8C5FC}"/>
              </a:ext>
            </a:extLst>
          </p:cNvPr>
          <p:cNvSpPr/>
          <p:nvPr/>
        </p:nvSpPr>
        <p:spPr>
          <a:xfrm>
            <a:off x="4007768" y="1529622"/>
            <a:ext cx="484073" cy="171188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FC5EFF-5106-B9D4-988B-C866F8C8AF92}"/>
              </a:ext>
            </a:extLst>
          </p:cNvPr>
          <p:cNvSpPr/>
          <p:nvPr/>
        </p:nvSpPr>
        <p:spPr>
          <a:xfrm>
            <a:off x="3971764" y="4183759"/>
            <a:ext cx="576064" cy="171188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007FC902-BB79-3D8D-2C93-FD47867A3DB1}"/>
              </a:ext>
            </a:extLst>
          </p:cNvPr>
          <p:cNvCxnSpPr>
            <a:cxnSpLocks/>
            <a:stCxn id="28" idx="3"/>
            <a:endCxn id="48" idx="1"/>
          </p:cNvCxnSpPr>
          <p:nvPr/>
        </p:nvCxnSpPr>
        <p:spPr>
          <a:xfrm flipV="1">
            <a:off x="3107666" y="4269353"/>
            <a:ext cx="864098" cy="831993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693EDB6-01B7-2FFB-7278-CEBDE1172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0022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AC6CC-72B1-F86D-8940-1E758AEF2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B19678E-944C-4B04-A6FB-6B33C4156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BD3653-E08A-EFE4-FF2E-9B1770B7305A}"/>
              </a:ext>
            </a:extLst>
          </p:cNvPr>
          <p:cNvSpPr txBox="1"/>
          <p:nvPr/>
        </p:nvSpPr>
        <p:spPr>
          <a:xfrm>
            <a:off x="83332" y="837800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○시작 화면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DCE13DD-187E-4E76-3C65-910364213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44" y="1209916"/>
            <a:ext cx="4972558" cy="35512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3B8618-5EE7-60F0-0D4F-E8AED6F810EA}"/>
              </a:ext>
            </a:extLst>
          </p:cNvPr>
          <p:cNvSpPr txBox="1"/>
          <p:nvPr/>
        </p:nvSpPr>
        <p:spPr>
          <a:xfrm>
            <a:off x="209380" y="4944664"/>
            <a:ext cx="1494132" cy="523220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카드 펼치기 시작 버튼 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56A2197-8092-71CE-E8AC-2CF50882316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956446" y="3248980"/>
            <a:ext cx="423030" cy="169568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2BAE9EE-CBC7-E3BE-1A33-75C84065775B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703512" y="3356992"/>
            <a:ext cx="2160240" cy="1849282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F94351-124E-E98E-00D5-27F48656C4A7}"/>
              </a:ext>
            </a:extLst>
          </p:cNvPr>
          <p:cNvSpPr/>
          <p:nvPr/>
        </p:nvSpPr>
        <p:spPr>
          <a:xfrm>
            <a:off x="890206" y="2928926"/>
            <a:ext cx="1101338" cy="50007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134D3E5-7E92-F821-AFD0-4172F57D4AAF}"/>
              </a:ext>
            </a:extLst>
          </p:cNvPr>
          <p:cNvSpPr/>
          <p:nvPr/>
        </p:nvSpPr>
        <p:spPr>
          <a:xfrm>
            <a:off x="3251684" y="2924944"/>
            <a:ext cx="1209350" cy="500074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E94F36-01B7-4AEF-9134-7508405E8A08}"/>
              </a:ext>
            </a:extLst>
          </p:cNvPr>
          <p:cNvSpPr txBox="1"/>
          <p:nvPr/>
        </p:nvSpPr>
        <p:spPr>
          <a:xfrm>
            <a:off x="2171564" y="4944664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시작 화면 버튼 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757E9EB-E504-4A56-BC2F-DCFFED62DAA0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2837638" y="4636887"/>
            <a:ext cx="594066" cy="307777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>
            <a:extLst>
              <a:ext uri="{FF2B5EF4-FFF2-40B4-BE49-F238E27FC236}">
                <a16:creationId xmlns:a16="http://schemas.microsoft.com/office/drawing/2014/main" id="{3F08D759-8A8D-943A-4124-D2D9A47C5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5550" y="1192987"/>
            <a:ext cx="2556284" cy="1825611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0ECFD5A-4633-D5EE-0DBB-79920B415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5844" y="3413682"/>
            <a:ext cx="2556284" cy="1815518"/>
          </a:xfrm>
          <a:prstGeom prst="rect">
            <a:avLst/>
          </a:prstGeom>
        </p:spPr>
      </p:pic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10AB752E-C8F3-C73A-439C-305F06371429}"/>
              </a:ext>
            </a:extLst>
          </p:cNvPr>
          <p:cNvCxnSpPr>
            <a:cxnSpLocks/>
            <a:stCxn id="21" idx="0"/>
            <a:endCxn id="33" idx="1"/>
          </p:cNvCxnSpPr>
          <p:nvPr/>
        </p:nvCxnSpPr>
        <p:spPr>
          <a:xfrm rot="5400000" flipH="1" flipV="1">
            <a:off x="3231646" y="315023"/>
            <a:ext cx="823133" cy="440467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C89A1430-386E-1B29-FD89-E00E4D532D71}"/>
              </a:ext>
            </a:extLst>
          </p:cNvPr>
          <p:cNvCxnSpPr>
            <a:cxnSpLocks/>
            <a:stCxn id="22" idx="2"/>
            <a:endCxn id="38" idx="1"/>
          </p:cNvCxnSpPr>
          <p:nvPr/>
        </p:nvCxnSpPr>
        <p:spPr>
          <a:xfrm rot="16200000" flipH="1">
            <a:off x="4407890" y="2873486"/>
            <a:ext cx="896423" cy="1999485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그림 49">
            <a:extLst>
              <a:ext uri="{FF2B5EF4-FFF2-40B4-BE49-F238E27FC236}">
                <a16:creationId xmlns:a16="http://schemas.microsoft.com/office/drawing/2014/main" id="{C3687347-BE5F-4DFB-12E8-3DD98A2BC2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3482" y="1209916"/>
            <a:ext cx="2695951" cy="135273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EAD67325-8E48-6FD4-27F0-79408014452F}"/>
              </a:ext>
            </a:extLst>
          </p:cNvPr>
          <p:cNvSpPr txBox="1"/>
          <p:nvPr/>
        </p:nvSpPr>
        <p:spPr>
          <a:xfrm>
            <a:off x="5864084" y="3068960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쓰리 스프레드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FF3DF9-9AC6-4519-BBE6-5CE3B883C22D}"/>
              </a:ext>
            </a:extLst>
          </p:cNvPr>
          <p:cNvSpPr txBox="1"/>
          <p:nvPr/>
        </p:nvSpPr>
        <p:spPr>
          <a:xfrm>
            <a:off x="5835522" y="851198"/>
            <a:ext cx="1332148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원 스프레드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BEA15F0-F669-8BB8-05A4-AA6F895FFB72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7115452" y="1886286"/>
            <a:ext cx="1968030" cy="0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1973C0A8-0B66-1941-9279-2B0C16A95FD2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7123692" y="1886286"/>
            <a:ext cx="1959790" cy="2248984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F68892-49D0-2A35-C6A1-34B1636AF4A8}"/>
              </a:ext>
            </a:extLst>
          </p:cNvPr>
          <p:cNvSpPr txBox="1"/>
          <p:nvPr/>
        </p:nvSpPr>
        <p:spPr>
          <a:xfrm>
            <a:off x="9073840" y="2579586"/>
            <a:ext cx="1486655" cy="307777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 이용자 등록 창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E345E11-6530-2D41-7182-AA9F073296E4}"/>
              </a:ext>
            </a:extLst>
          </p:cNvPr>
          <p:cNvSpPr txBox="1"/>
          <p:nvPr/>
        </p:nvSpPr>
        <p:spPr>
          <a:xfrm>
            <a:off x="8997477" y="2888737"/>
            <a:ext cx="2486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리스트에서 이용자 번호를 선택 후 등록</a:t>
            </a:r>
            <a:endParaRPr lang="en-US" altLang="ko-KR" sz="1200" dirty="0">
              <a:solidFill>
                <a:schemeClr val="bg1"/>
              </a:solidFill>
            </a:endParaRPr>
          </a:p>
          <a:p>
            <a:endParaRPr lang="ko-KR" altLang="en-US" sz="1200" dirty="0"/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6FBAEFB6-533E-D89B-9FEF-434F544D32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3840" y="4170656"/>
            <a:ext cx="2410161" cy="914528"/>
          </a:xfrm>
          <a:prstGeom prst="rect">
            <a:avLst/>
          </a:prstGeom>
        </p:spPr>
      </p:pic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F0D33D48-D9FA-37BB-4762-F519CF19F75B}"/>
              </a:ext>
            </a:extLst>
          </p:cNvPr>
          <p:cNvSpPr/>
          <p:nvPr/>
        </p:nvSpPr>
        <p:spPr>
          <a:xfrm rot="5400000">
            <a:off x="9211283" y="3453956"/>
            <a:ext cx="757049" cy="5631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F3D38C3-17A9-61A4-E3E4-28FB7B35CF36}"/>
              </a:ext>
            </a:extLst>
          </p:cNvPr>
          <p:cNvSpPr/>
          <p:nvPr/>
        </p:nvSpPr>
        <p:spPr>
          <a:xfrm>
            <a:off x="5970554" y="3644805"/>
            <a:ext cx="679509" cy="2515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27AB669-5642-261A-5EA0-B7ABF9BA9085}"/>
              </a:ext>
            </a:extLst>
          </p:cNvPr>
          <p:cNvSpPr/>
          <p:nvPr/>
        </p:nvSpPr>
        <p:spPr>
          <a:xfrm>
            <a:off x="5956551" y="1412776"/>
            <a:ext cx="679509" cy="251520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4E4687-A149-E85A-7F7E-644F1CCC101F}"/>
              </a:ext>
            </a:extLst>
          </p:cNvPr>
          <p:cNvSpPr txBox="1"/>
          <p:nvPr/>
        </p:nvSpPr>
        <p:spPr>
          <a:xfrm>
            <a:off x="6292766" y="364502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C8AD11C-AE7A-387F-34E7-E6A7F3FDC415}"/>
              </a:ext>
            </a:extLst>
          </p:cNvPr>
          <p:cNvSpPr txBox="1"/>
          <p:nvPr/>
        </p:nvSpPr>
        <p:spPr>
          <a:xfrm>
            <a:off x="6295603" y="140003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B745F59-33A9-0A4D-99DE-7542046C814D}"/>
              </a:ext>
            </a:extLst>
          </p:cNvPr>
          <p:cNvSpPr txBox="1"/>
          <p:nvPr/>
        </p:nvSpPr>
        <p:spPr>
          <a:xfrm>
            <a:off x="8616280" y="4185084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E3CA5BF-E6BB-F27F-A5D8-C0A794C31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0860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C4424-930E-9B9F-27A2-D744E55C4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AB39CF8F-BA3C-1AD3-E235-C13D61CD3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20" y="1236353"/>
            <a:ext cx="6306246" cy="4496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C971A82-BAEC-567B-817A-0EA8192C5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65EB0-B7B9-C1BC-77EC-0C2FD45707E6}"/>
              </a:ext>
            </a:extLst>
          </p:cNvPr>
          <p:cNvSpPr txBox="1"/>
          <p:nvPr/>
        </p:nvSpPr>
        <p:spPr>
          <a:xfrm>
            <a:off x="83332" y="800708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○원 스프레드 화면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62318F-49B1-4FB7-2470-7A25B12662A9}"/>
              </a:ext>
            </a:extLst>
          </p:cNvPr>
          <p:cNvSpPr txBox="1"/>
          <p:nvPr/>
        </p:nvSpPr>
        <p:spPr>
          <a:xfrm>
            <a:off x="191344" y="213252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E3D805-A53B-8A1C-F0A5-EBE28A33051B}"/>
              </a:ext>
            </a:extLst>
          </p:cNvPr>
          <p:cNvSpPr txBox="1"/>
          <p:nvPr/>
        </p:nvSpPr>
        <p:spPr>
          <a:xfrm>
            <a:off x="4835860" y="481171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3EEADB-FE8F-9A98-3A34-790A38AEC3FC}"/>
              </a:ext>
            </a:extLst>
          </p:cNvPr>
          <p:cNvSpPr txBox="1"/>
          <p:nvPr/>
        </p:nvSpPr>
        <p:spPr>
          <a:xfrm>
            <a:off x="2371167" y="240952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981C23-8475-6A9D-C27C-53B637F727FD}"/>
              </a:ext>
            </a:extLst>
          </p:cNvPr>
          <p:cNvSpPr txBox="1"/>
          <p:nvPr/>
        </p:nvSpPr>
        <p:spPr>
          <a:xfrm>
            <a:off x="1127448" y="479715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29F3A9-68B1-E96B-3D0A-07796936C334}"/>
              </a:ext>
            </a:extLst>
          </p:cNvPr>
          <p:cNvSpPr txBox="1"/>
          <p:nvPr/>
        </p:nvSpPr>
        <p:spPr>
          <a:xfrm>
            <a:off x="174923" y="180936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0FA444-66DF-CBD0-6429-DE4786F9F84F}"/>
              </a:ext>
            </a:extLst>
          </p:cNvPr>
          <p:cNvSpPr txBox="1"/>
          <p:nvPr/>
        </p:nvSpPr>
        <p:spPr>
          <a:xfrm>
            <a:off x="7104114" y="133746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A3E581-1F72-1C64-F389-93BB0FB9C005}"/>
              </a:ext>
            </a:extLst>
          </p:cNvPr>
          <p:cNvSpPr txBox="1"/>
          <p:nvPr/>
        </p:nvSpPr>
        <p:spPr>
          <a:xfrm>
            <a:off x="7104114" y="186364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703147-F16A-2F77-7019-4C801C35F174}"/>
              </a:ext>
            </a:extLst>
          </p:cNvPr>
          <p:cNvSpPr txBox="1"/>
          <p:nvPr/>
        </p:nvSpPr>
        <p:spPr>
          <a:xfrm>
            <a:off x="7104114" y="2916017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3B5B37-4E98-64A0-E195-1BBD31C01713}"/>
              </a:ext>
            </a:extLst>
          </p:cNvPr>
          <p:cNvSpPr txBox="1"/>
          <p:nvPr/>
        </p:nvSpPr>
        <p:spPr>
          <a:xfrm>
            <a:off x="7104114" y="238983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510201-C186-25CB-345A-9FA120F6051F}"/>
              </a:ext>
            </a:extLst>
          </p:cNvPr>
          <p:cNvSpPr txBox="1"/>
          <p:nvPr/>
        </p:nvSpPr>
        <p:spPr>
          <a:xfrm>
            <a:off x="7500158" y="1875108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카드 뽑기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랜덤 카드 뽑기 버튼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F21C6D-4ADC-C1CF-65C5-5541AAD4A8C3}"/>
              </a:ext>
            </a:extLst>
          </p:cNvPr>
          <p:cNvSpPr txBox="1"/>
          <p:nvPr/>
        </p:nvSpPr>
        <p:spPr>
          <a:xfrm>
            <a:off x="7499489" y="2401293"/>
            <a:ext cx="2484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‘P2’</a:t>
            </a:r>
            <a:r>
              <a:rPr lang="ko-KR" altLang="en-US" sz="1200" dirty="0">
                <a:solidFill>
                  <a:schemeClr val="bg1"/>
                </a:solidFill>
              </a:rPr>
              <a:t>로 뽑힌 카드의 이름과 이미지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7EC119-6C88-8B0C-EB86-75C32FE877CD}"/>
              </a:ext>
            </a:extLst>
          </p:cNvPr>
          <p:cNvSpPr txBox="1"/>
          <p:nvPr/>
        </p:nvSpPr>
        <p:spPr>
          <a:xfrm>
            <a:off x="7499487" y="285293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입력박스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이용자가 원하는 해석 결과를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5EA9BD-E6A5-2CCB-C26E-56FD04FB0572}"/>
              </a:ext>
            </a:extLst>
          </p:cNvPr>
          <p:cNvSpPr txBox="1"/>
          <p:nvPr/>
        </p:nvSpPr>
        <p:spPr>
          <a:xfrm>
            <a:off x="7104112" y="343074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E24CEC-1542-9270-21F9-8E6E144B00D6}"/>
              </a:ext>
            </a:extLst>
          </p:cNvPr>
          <p:cNvSpPr txBox="1"/>
          <p:nvPr/>
        </p:nvSpPr>
        <p:spPr>
          <a:xfrm>
            <a:off x="7104114" y="861825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bg1"/>
                </a:solidFill>
              </a:rPr>
              <a:t> 구성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46CC32-C19B-DF7C-9437-6850CCBAC238}"/>
              </a:ext>
            </a:extLst>
          </p:cNvPr>
          <p:cNvSpPr txBox="1"/>
          <p:nvPr/>
        </p:nvSpPr>
        <p:spPr>
          <a:xfrm>
            <a:off x="7499489" y="339299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결과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완성된 해석 결과를 등록하는 버튼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021A73-73D6-751A-12CE-D76180F9F489}"/>
              </a:ext>
            </a:extLst>
          </p:cNvPr>
          <p:cNvSpPr txBox="1"/>
          <p:nvPr/>
        </p:nvSpPr>
        <p:spPr>
          <a:xfrm>
            <a:off x="7500158" y="1336702"/>
            <a:ext cx="23402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이름</a:t>
            </a:r>
            <a:r>
              <a:rPr lang="en-US" altLang="ko-KR" sz="1200" dirty="0">
                <a:solidFill>
                  <a:schemeClr val="bg1"/>
                </a:solidFill>
              </a:rPr>
              <a:t>/</a:t>
            </a:r>
            <a:r>
              <a:rPr lang="ko-KR" altLang="en-US" sz="1200" dirty="0">
                <a:solidFill>
                  <a:schemeClr val="bg1"/>
                </a:solidFill>
              </a:rPr>
              <a:t>회원번호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C566CB6-3438-3935-8872-EC459CE3ED8B}"/>
              </a:ext>
            </a:extLst>
          </p:cNvPr>
          <p:cNvSpPr/>
          <p:nvPr/>
        </p:nvSpPr>
        <p:spPr>
          <a:xfrm>
            <a:off x="634902" y="2096852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D1BE305-B1E3-B1CE-6AB2-B03EE047F0B9}"/>
              </a:ext>
            </a:extLst>
          </p:cNvPr>
          <p:cNvSpPr/>
          <p:nvPr/>
        </p:nvSpPr>
        <p:spPr>
          <a:xfrm>
            <a:off x="1571006" y="4772181"/>
            <a:ext cx="504056" cy="276999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388A559-D929-C35C-FEE6-DD75B3B93397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1138958" y="2234815"/>
            <a:ext cx="1608670" cy="1154328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D2706057-1DCA-9D24-CFAE-85C1AE6C3FB5}"/>
              </a:ext>
            </a:extLst>
          </p:cNvPr>
          <p:cNvCxnSpPr>
            <a:cxnSpLocks/>
            <a:stCxn id="36" idx="2"/>
          </p:cNvCxnSpPr>
          <p:nvPr/>
        </p:nvCxnSpPr>
        <p:spPr>
          <a:xfrm rot="16200000" flipH="1">
            <a:off x="3947890" y="2924324"/>
            <a:ext cx="792088" cy="5041800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그림 48">
            <a:extLst>
              <a:ext uri="{FF2B5EF4-FFF2-40B4-BE49-F238E27FC236}">
                <a16:creationId xmlns:a16="http://schemas.microsoft.com/office/drawing/2014/main" id="{684DB46E-9C6D-2DB4-D9AB-6D5427945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34" y="4411216"/>
            <a:ext cx="5210241" cy="2305783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762067F-0313-BFB1-66AB-39C3D434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46928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C93F2-7031-84E8-0D68-31E1DAC1E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CB94F23-4C19-34DA-222F-163DA5AEE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카드 펼치기 화면</a:t>
            </a:r>
            <a:r>
              <a:rPr lang="en-US" altLang="ko-KR" sz="2600" dirty="0"/>
              <a:t>(3)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8F9B89-631C-D4DF-45AE-A6EC143A8F12}"/>
              </a:ext>
            </a:extLst>
          </p:cNvPr>
          <p:cNvSpPr txBox="1"/>
          <p:nvPr/>
        </p:nvSpPr>
        <p:spPr>
          <a:xfrm>
            <a:off x="83332" y="800708"/>
            <a:ext cx="3024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</a:rPr>
              <a:t>○쓰리 스프레드 화면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88C11861-6097-99E8-EC29-661B203DF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20" y="1178203"/>
            <a:ext cx="6408230" cy="45550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21540F-7951-3464-798B-F09696C93C00}"/>
              </a:ext>
            </a:extLst>
          </p:cNvPr>
          <p:cNvSpPr txBox="1"/>
          <p:nvPr/>
        </p:nvSpPr>
        <p:spPr>
          <a:xfrm>
            <a:off x="174923" y="180936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123B3-C903-B95F-6C67-147D12415A1F}"/>
              </a:ext>
            </a:extLst>
          </p:cNvPr>
          <p:cNvSpPr txBox="1"/>
          <p:nvPr/>
        </p:nvSpPr>
        <p:spPr>
          <a:xfrm>
            <a:off x="191712" y="213032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473689-01EA-AD1B-06D8-85F302D2F22C}"/>
              </a:ext>
            </a:extLst>
          </p:cNvPr>
          <p:cNvSpPr txBox="1"/>
          <p:nvPr/>
        </p:nvSpPr>
        <p:spPr>
          <a:xfrm>
            <a:off x="1149486" y="506315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P6</a:t>
            </a:r>
            <a:endParaRPr lang="ko-KR" alt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978588-6ABC-1105-DD54-AE9A134D8A06}"/>
              </a:ext>
            </a:extLst>
          </p:cNvPr>
          <p:cNvSpPr txBox="1"/>
          <p:nvPr/>
        </p:nvSpPr>
        <p:spPr>
          <a:xfrm>
            <a:off x="3676000" y="5052529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A7A71F-618E-2570-A3A0-3E0A4A1FC4A1}"/>
              </a:ext>
            </a:extLst>
          </p:cNvPr>
          <p:cNvSpPr txBox="1"/>
          <p:nvPr/>
        </p:nvSpPr>
        <p:spPr>
          <a:xfrm>
            <a:off x="2417612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667A4F-1E32-7BCA-A3D9-B98B27B2BB07}"/>
              </a:ext>
            </a:extLst>
          </p:cNvPr>
          <p:cNvSpPr txBox="1"/>
          <p:nvPr/>
        </p:nvSpPr>
        <p:spPr>
          <a:xfrm>
            <a:off x="4439816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0EBFD3-817F-3528-4BBE-D767604CF9C6}"/>
              </a:ext>
            </a:extLst>
          </p:cNvPr>
          <p:cNvSpPr txBox="1"/>
          <p:nvPr/>
        </p:nvSpPr>
        <p:spPr>
          <a:xfrm>
            <a:off x="5204689" y="4923503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7033BC-87A3-5537-3FB8-9E3FAB2A0588}"/>
              </a:ext>
            </a:extLst>
          </p:cNvPr>
          <p:cNvSpPr txBox="1"/>
          <p:nvPr/>
        </p:nvSpPr>
        <p:spPr>
          <a:xfrm>
            <a:off x="371364" y="2827965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6B1CE8-13A3-4BAD-88B6-DFE113E5E865}"/>
              </a:ext>
            </a:extLst>
          </p:cNvPr>
          <p:cNvSpPr txBox="1"/>
          <p:nvPr/>
        </p:nvSpPr>
        <p:spPr>
          <a:xfrm>
            <a:off x="7104114" y="133746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P1</a:t>
            </a:r>
            <a:endParaRPr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05415D-E8B3-409C-A3D5-F96A8BCD073E}"/>
              </a:ext>
            </a:extLst>
          </p:cNvPr>
          <p:cNvSpPr txBox="1"/>
          <p:nvPr/>
        </p:nvSpPr>
        <p:spPr>
          <a:xfrm>
            <a:off x="7104114" y="1863647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P2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87B195-A0CD-89B4-1AD6-74AEB6208720}"/>
              </a:ext>
            </a:extLst>
          </p:cNvPr>
          <p:cNvSpPr txBox="1"/>
          <p:nvPr/>
        </p:nvSpPr>
        <p:spPr>
          <a:xfrm>
            <a:off x="7104114" y="2888940"/>
            <a:ext cx="376459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P4</a:t>
            </a:r>
            <a:endParaRPr lang="ko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69981A-ED79-26F6-ED34-ADF692ECB457}"/>
              </a:ext>
            </a:extLst>
          </p:cNvPr>
          <p:cNvSpPr txBox="1"/>
          <p:nvPr/>
        </p:nvSpPr>
        <p:spPr>
          <a:xfrm>
            <a:off x="7104114" y="2389832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P3</a:t>
            </a:r>
            <a:endParaRPr lang="ko-KR" alt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02E1BA-3035-38A1-7E99-EAB4B8954EFD}"/>
              </a:ext>
            </a:extLst>
          </p:cNvPr>
          <p:cNvSpPr txBox="1"/>
          <p:nvPr/>
        </p:nvSpPr>
        <p:spPr>
          <a:xfrm>
            <a:off x="7500158" y="1875108"/>
            <a:ext cx="2340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카드 뽑기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랜덤 카드 뽑기 버튼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5DFEC-FFA0-6190-7ED9-13BF689E12C2}"/>
              </a:ext>
            </a:extLst>
          </p:cNvPr>
          <p:cNvSpPr txBox="1"/>
          <p:nvPr/>
        </p:nvSpPr>
        <p:spPr>
          <a:xfrm>
            <a:off x="7499489" y="2401293"/>
            <a:ext cx="2484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‘</a:t>
            </a:r>
            <a:r>
              <a:rPr lang="en-US" altLang="ko-KR" sz="1200" dirty="0">
                <a:solidFill>
                  <a:schemeClr val="bg1"/>
                </a:solidFill>
              </a:rPr>
              <a:t>P2’</a:t>
            </a:r>
            <a:r>
              <a:rPr lang="ko-KR" altLang="en-US" sz="1200" dirty="0">
                <a:solidFill>
                  <a:schemeClr val="bg1"/>
                </a:solidFill>
              </a:rPr>
              <a:t>로 뽑힌 카드의 이름과 이미지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E9353-DFB3-4910-6AEA-4810019E46A7}"/>
              </a:ext>
            </a:extLst>
          </p:cNvPr>
          <p:cNvSpPr txBox="1"/>
          <p:nvPr/>
        </p:nvSpPr>
        <p:spPr>
          <a:xfrm>
            <a:off x="7499487" y="2852936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입력박스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이용자가 원하는 해석 결과를 입력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D3DBBF-1AA2-0241-F274-A1B24C2B8C72}"/>
              </a:ext>
            </a:extLst>
          </p:cNvPr>
          <p:cNvSpPr txBox="1"/>
          <p:nvPr/>
        </p:nvSpPr>
        <p:spPr>
          <a:xfrm>
            <a:off x="7104112" y="3392996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92906C-A8D0-3405-3C70-3D80C3679666}"/>
              </a:ext>
            </a:extLst>
          </p:cNvPr>
          <p:cNvSpPr txBox="1"/>
          <p:nvPr/>
        </p:nvSpPr>
        <p:spPr>
          <a:xfrm>
            <a:off x="7104114" y="861825"/>
            <a:ext cx="702079" cy="246221"/>
          </a:xfrm>
          <a:prstGeom prst="rect">
            <a:avLst/>
          </a:prstGeom>
          <a:ln w="12700"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/>
              <a:t> </a:t>
            </a:r>
            <a:r>
              <a:rPr lang="ko-KR" altLang="en-US" sz="1000" dirty="0">
                <a:solidFill>
                  <a:schemeClr val="bg1"/>
                </a:solidFill>
              </a:rPr>
              <a:t>구성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514C42-2B2A-7102-66C6-3D69E0CF81E4}"/>
              </a:ext>
            </a:extLst>
          </p:cNvPr>
          <p:cNvSpPr txBox="1"/>
          <p:nvPr/>
        </p:nvSpPr>
        <p:spPr>
          <a:xfrm>
            <a:off x="7499489" y="3356992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방향 리스트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원하는 해석 방향을 선택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DC102D-05A2-9AEA-4E94-82DE583A105B}"/>
              </a:ext>
            </a:extLst>
          </p:cNvPr>
          <p:cNvSpPr txBox="1"/>
          <p:nvPr/>
        </p:nvSpPr>
        <p:spPr>
          <a:xfrm>
            <a:off x="7500158" y="1336702"/>
            <a:ext cx="23402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등록된 이용자의 이름</a:t>
            </a:r>
            <a:r>
              <a:rPr lang="en-US" altLang="ko-KR" sz="1200" dirty="0">
                <a:solidFill>
                  <a:schemeClr val="bg1"/>
                </a:solidFill>
              </a:rPr>
              <a:t>/</a:t>
            </a:r>
            <a:r>
              <a:rPr lang="ko-KR" altLang="en-US" sz="1200" dirty="0">
                <a:solidFill>
                  <a:schemeClr val="bg1"/>
                </a:solidFill>
              </a:rPr>
              <a:t>회원번호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B36527-FE1B-63F7-1D11-1B98DF964170}"/>
              </a:ext>
            </a:extLst>
          </p:cNvPr>
          <p:cNvSpPr txBox="1"/>
          <p:nvPr/>
        </p:nvSpPr>
        <p:spPr>
          <a:xfrm>
            <a:off x="7104112" y="3888891"/>
            <a:ext cx="376461" cy="2769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P5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EFD809-C491-971D-10A4-16FC1FE6EC3A}"/>
              </a:ext>
            </a:extLst>
          </p:cNvPr>
          <p:cNvSpPr txBox="1"/>
          <p:nvPr/>
        </p:nvSpPr>
        <p:spPr>
          <a:xfrm>
            <a:off x="7500156" y="3897052"/>
            <a:ext cx="2844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해석 결과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-</a:t>
            </a:r>
            <a:r>
              <a:rPr lang="ko-KR" altLang="en-US" sz="1200" dirty="0">
                <a:solidFill>
                  <a:schemeClr val="bg1"/>
                </a:solidFill>
              </a:rPr>
              <a:t>완성된 해석 결과를 등록하는 버튼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D4EDCF4-F342-94D9-DA27-E38AABD0E2E6}"/>
              </a:ext>
            </a:extLst>
          </p:cNvPr>
          <p:cNvSpPr/>
          <p:nvPr/>
        </p:nvSpPr>
        <p:spPr>
          <a:xfrm>
            <a:off x="683782" y="2086360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4D960950-3511-D54B-38D8-DAC9A0A1D552}"/>
              </a:ext>
            </a:extLst>
          </p:cNvPr>
          <p:cNvCxnSpPr>
            <a:cxnSpLocks/>
          </p:cNvCxnSpPr>
          <p:nvPr/>
        </p:nvCxnSpPr>
        <p:spPr>
          <a:xfrm>
            <a:off x="1191880" y="2225939"/>
            <a:ext cx="500014" cy="221912"/>
          </a:xfrm>
          <a:prstGeom prst="bentConnector3">
            <a:avLst>
              <a:gd name="adj1" fmla="val 100226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D175C785-3F78-CD97-C1AF-DEB825A3D82A}"/>
              </a:ext>
            </a:extLst>
          </p:cNvPr>
          <p:cNvCxnSpPr>
            <a:cxnSpLocks/>
          </p:cNvCxnSpPr>
          <p:nvPr/>
        </p:nvCxnSpPr>
        <p:spPr>
          <a:xfrm>
            <a:off x="1191880" y="2225939"/>
            <a:ext cx="2383840" cy="221912"/>
          </a:xfrm>
          <a:prstGeom prst="bentConnector3">
            <a:avLst>
              <a:gd name="adj1" fmla="val 100244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07DB7E84-3586-2189-B45D-7B6AAE0F99AE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1187838" y="2224323"/>
            <a:ext cx="4476114" cy="251011"/>
          </a:xfrm>
          <a:prstGeom prst="bentConnector3">
            <a:avLst>
              <a:gd name="adj1" fmla="val 99920"/>
            </a:avLst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5A91319-27D1-62B8-EC68-1EBE6F7AA16B}"/>
              </a:ext>
            </a:extLst>
          </p:cNvPr>
          <p:cNvSpPr/>
          <p:nvPr/>
        </p:nvSpPr>
        <p:spPr>
          <a:xfrm>
            <a:off x="1559496" y="4787232"/>
            <a:ext cx="504056" cy="275925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85D85296-A2B8-EFB5-5C32-DAC7BEE58FE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47890" y="2924324"/>
            <a:ext cx="792088" cy="5041800"/>
          </a:xfrm>
          <a:prstGeom prst="bentConnector2">
            <a:avLst/>
          </a:prstGeom>
          <a:ln w="158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>
            <a:extLst>
              <a:ext uri="{FF2B5EF4-FFF2-40B4-BE49-F238E27FC236}">
                <a16:creationId xmlns:a16="http://schemas.microsoft.com/office/drawing/2014/main" id="{3FA87574-4B6D-0D55-47C1-A7ACC795F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34" y="4427110"/>
            <a:ext cx="5210241" cy="2289889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5E1FA46-A2FC-F303-3FA8-64E907B1E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576666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EB2AE-D85B-7788-C053-FC0C3B5C6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CA2941B-29D4-5F7B-E2EB-ABC4BCFFA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6.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프로젝트 소감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A9476E6-3E7B-718D-294D-324E88A9E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997676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539A9-8F6C-1BE3-3406-2CE69D777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4F91317A-0D1C-DE71-E0CC-555C57EA0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프로젝트 소감</a:t>
            </a:r>
            <a:endParaRPr lang="en-US" altLang="ko-KR" sz="2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FD83B39-C9DB-0331-566E-8C5E354EE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28</a:t>
            </a:fld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B954F-6766-4E47-2F3B-027809FA32E8}"/>
              </a:ext>
            </a:extLst>
          </p:cNvPr>
          <p:cNvSpPr txBox="1"/>
          <p:nvPr/>
        </p:nvSpPr>
        <p:spPr>
          <a:xfrm>
            <a:off x="454478" y="1052736"/>
            <a:ext cx="8053790" cy="1646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○프로젝트 과정 평가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JFrame 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창에 배경 이미지를 넣는데 많은 시간을 투자했으며 이를 한번 달성한 이후에는 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    JFrame 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이나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Jpanel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에 이미지를 넣는 과정이 크게 단축됨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JTable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과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JList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의 실시간 갱신과 관련해서 첨에는 코드가 길었으나 후에 간소화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09C18-A8A9-E4AE-BBD7-8772036EB41F}"/>
              </a:ext>
            </a:extLst>
          </p:cNvPr>
          <p:cNvSpPr txBox="1"/>
          <p:nvPr/>
        </p:nvSpPr>
        <p:spPr>
          <a:xfrm>
            <a:off x="454478" y="3212976"/>
            <a:ext cx="9025898" cy="1770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○프로젝트 결과 평가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정보 패널에서 각 카드의 정보 버튼을 이미지화 함으로서 가시성과 주목도가 높음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이용자 정보 패널은 한 화면에 모든 이용자 정보를 담음으로써 불필요한 화면전환과 창 생성을 줄임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</a:t>
            </a:r>
            <a:r>
              <a:rPr lang="ko-KR" altLang="en-US" sz="1600">
                <a:solidFill>
                  <a:schemeClr val="bg1">
                    <a:lumMod val="95000"/>
                  </a:schemeClr>
                </a:solidFill>
              </a:rPr>
              <a:t>펼치기 패널은 구성요소를 실시간 갱신함으로써 패널의 재사용성을 높임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37045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글상자"/>
          <p:cNvSpPr txBox="1">
            <a:spLocks noChangeArrowheads="1"/>
          </p:cNvSpPr>
          <p:nvPr/>
        </p:nvSpPr>
        <p:spPr>
          <a:xfrm>
            <a:off x="3740524" y="4182864"/>
            <a:ext cx="4685552" cy="738664"/>
          </a:xfrm>
          <a:prstGeom prst="rect">
            <a:avLst/>
          </a:prstGeom>
          <a:noFill/>
          <a:sp3d prstMaterial="matte">
            <a:bevelT w="1270" h="1270"/>
          </a:sp3d>
        </p:spPr>
        <p:txBody>
          <a:bodyPr vert="horz" wrap="none" lIns="0" tIns="0" rIns="0" bIns="0" anchor="ctr">
            <a:norm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prstClr val="white"/>
              </a:buClr>
              <a:defRPr lang="ko-KR"/>
            </a:pPr>
            <a:r>
              <a:rPr kumimoji="0" lang="ko-KR" altLang="en-US" sz="4000" b="1">
                <a:solidFill>
                  <a:schemeClr val="accent3"/>
                </a:solidFill>
                <a:latin typeface="함초롬돋움"/>
                <a:ea typeface="함초롬돋움"/>
                <a:cs typeface="함초롬돋움"/>
              </a:rPr>
              <a:t>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5575300" y="2095501"/>
            <a:ext cx="1016000" cy="1200301"/>
            <a:chOff x="252415" y="231776"/>
            <a:chExt cx="3962699" cy="4681538"/>
          </a:xfrm>
          <a:effectLst/>
        </p:grpSpPr>
        <p:sp>
          <p:nvSpPr>
            <p:cNvPr id="5" name="자유형 5"/>
            <p:cNvSpPr/>
            <p:nvPr/>
          </p:nvSpPr>
          <p:spPr>
            <a:xfrm>
              <a:off x="252415" y="231776"/>
              <a:ext cx="3946525" cy="4681538"/>
            </a:xfrm>
            <a:custGeom>
              <a:avLst/>
              <a:gdLst/>
              <a:ahLst/>
              <a:cxnLst>
                <a:cxn ang="0">
                  <a:pos x="3896" y="5898"/>
                </a:cxn>
                <a:cxn ang="0">
                  <a:pos x="0" y="5898"/>
                </a:cxn>
                <a:cxn ang="0">
                  <a:pos x="0" y="0"/>
                </a:cxn>
                <a:cxn ang="0">
                  <a:pos x="4970" y="0"/>
                </a:cxn>
                <a:cxn ang="0">
                  <a:pos x="4970" y="4845"/>
                </a:cxn>
                <a:cxn ang="0">
                  <a:pos x="3896" y="5898"/>
                </a:cxn>
              </a:cxnLst>
              <a:rect l="0" t="0" r="r" b="b"/>
              <a:pathLst>
                <a:path w="4970" h="5898">
                  <a:moveTo>
                    <a:pt x="3896" y="5898"/>
                  </a:moveTo>
                  <a:lnTo>
                    <a:pt x="0" y="5898"/>
                  </a:lnTo>
                  <a:lnTo>
                    <a:pt x="0" y="0"/>
                  </a:lnTo>
                  <a:lnTo>
                    <a:pt x="4970" y="0"/>
                  </a:lnTo>
                  <a:lnTo>
                    <a:pt x="4970" y="4845"/>
                  </a:lnTo>
                  <a:lnTo>
                    <a:pt x="3896" y="5898"/>
                  </a:lnTo>
                  <a:close/>
                </a:path>
              </a:pathLst>
            </a:custGeom>
            <a:noFill/>
            <a:ln w="57150">
              <a:solidFill>
                <a:schemeClr val="accent3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0">
              <a:prstTxWarp prst="textNoShape">
                <a:avLst/>
              </a:prstTxWarp>
              <a:norm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algn="ctr" defTabSz="885826" rtl="0" eaLnBrk="1" latinLnBrk="1" hangingPunct="1">
                <a:defRPr lang="ko-KR" altLang="en-US"/>
              </a:pPr>
              <a:endParaRPr lang="ko-KR" altLang="en-US" sz="1800" kern="1200">
                <a:solidFill>
                  <a:schemeClr val="tx1"/>
                </a:solidFill>
                <a:latin typeface="함초롬돋움"/>
                <a:cs typeface="함초롬돋움"/>
              </a:endParaRPr>
            </a:p>
          </p:txBody>
        </p:sp>
        <p:sp>
          <p:nvSpPr>
            <p:cNvPr id="6" name="자유형 6"/>
            <p:cNvSpPr/>
            <p:nvPr/>
          </p:nvSpPr>
          <p:spPr>
            <a:xfrm>
              <a:off x="3337783" y="4015945"/>
              <a:ext cx="877331" cy="877331"/>
            </a:xfrm>
            <a:custGeom>
              <a:avLst/>
              <a:gdLst/>
              <a:ahLst/>
              <a:cxnLst>
                <a:cxn ang="0">
                  <a:pos x="715" y="0"/>
                </a:cxn>
                <a:cxn ang="0">
                  <a:pos x="0" y="0"/>
                </a:cxn>
                <a:cxn ang="0">
                  <a:pos x="0" y="715"/>
                </a:cxn>
              </a:cxnLst>
              <a:rect l="0" t="0" r="r" b="b"/>
              <a:pathLst>
                <a:path w="715" h="715">
                  <a:moveTo>
                    <a:pt x="715" y="0"/>
                  </a:moveTo>
                  <a:lnTo>
                    <a:pt x="0" y="0"/>
                  </a:lnTo>
                  <a:lnTo>
                    <a:pt x="0" y="715"/>
                  </a:lnTo>
                </a:path>
              </a:pathLst>
            </a:custGeom>
            <a:noFill/>
            <a:ln w="57150">
              <a:solidFill>
                <a:schemeClr val="accent3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0">
              <a:prstTxWarp prst="textNoShape">
                <a:avLst/>
              </a:prstTxWarp>
              <a:normAutofit fontScale="55000" lnSpcReduction="20000"/>
            </a:bodyPr>
            <a:lstStyle/>
            <a:p>
              <a:pPr algn="ctr">
                <a:defRPr lang="ko-KR" altLang="en-US"/>
              </a:pPr>
              <a:endParaRPr lang="ko-KR" altLang="en-US">
                <a:latin typeface="함초롬돋움"/>
                <a:cs typeface="함초롬돋움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4D4572D-8187-268C-5A7C-1D54741F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29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B975243-2AA5-EF7C-F7B5-1B0A319E09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1.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프로그램 소개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B314B5C-6E20-CB60-A980-6B11E54D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53070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7CA96C-236F-0664-CBFB-2FA2DF5BC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CB506-ACB8-B247-E519-CB7AB62F6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프로그램 소개</a:t>
            </a:r>
            <a:endParaRPr lang="en-US" altLang="ko-KR" sz="26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68E3DD-A510-69D8-A939-09C73B3F2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28A8FD-3263-FCD9-1E67-59984FC07C1D}"/>
              </a:ext>
            </a:extLst>
          </p:cNvPr>
          <p:cNvSpPr txBox="1"/>
          <p:nvPr/>
        </p:nvSpPr>
        <p:spPr>
          <a:xfrm>
            <a:off x="454478" y="1052736"/>
            <a:ext cx="11283044" cy="2446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schemeClr val="bg1">
                    <a:lumMod val="95000"/>
                  </a:schemeClr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-</a:t>
            </a:r>
            <a:r>
              <a:rPr kumimoji="0" lang="en-US" altLang="ko-KR" sz="2800" b="1" i="1" u="none" strike="noStrike" kern="1200" cap="none" spc="0" normalizeH="0" baseline="0" dirty="0">
                <a:solidFill>
                  <a:schemeClr val="accent3"/>
                </a:solidFill>
                <a:latin typeface="HY견명조" panose="02030600000101010101" pitchFamily="18" charset="-127"/>
                <a:ea typeface="HY견명조" panose="02030600000101010101" pitchFamily="18" charset="-127"/>
                <a:cs typeface="Arial"/>
              </a:rPr>
              <a:t>Tarot Helper</a:t>
            </a:r>
            <a:r>
              <a:rPr kumimoji="0" lang="en-US" altLang="ko-KR" sz="2800" i="1" u="none" strike="noStrike" kern="1200" cap="none" spc="0" normalizeH="0" baseline="0" dirty="0">
                <a:solidFill>
                  <a:schemeClr val="accent3"/>
                </a:solidFill>
                <a:latin typeface="HY견명조" panose="02030600000101010101" pitchFamily="18" charset="-127"/>
                <a:ea typeface="HY견명조" panose="02030600000101010101" pitchFamily="18" charset="-127"/>
                <a:cs typeface="Arial"/>
              </a:rPr>
              <a:t>-</a:t>
            </a:r>
            <a:endParaRPr lang="en-US" altLang="ko-KR" sz="2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○프로그램 소개 </a:t>
            </a:r>
            <a:endParaRPr lang="en-US" altLang="ko-KR" sz="2400" b="1" i="1" dirty="0">
              <a:solidFill>
                <a:schemeClr val="bg1">
                  <a:lumMod val="95000"/>
                </a:schemeClr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사람들의 타로 카드에 대한 접근을 좀 더 용이하게 해주는 도우미 프로그램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정보 화면에서 카드 버튼을 누름으로써 타로 카드의 이미지와 정보를 새로운 창으로 제공  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제공된 이미지와 정보를 바탕으로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or 3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카드 스프레드 화면 제공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이용자가 스프레드를 해석한 결과들을 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</a:rPr>
              <a:t>DB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에 등록 및 화면에 리스트로 제공</a:t>
            </a:r>
            <a:endParaRPr lang="ko-KR" altLang="en-US" sz="16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4E7A9D-76B7-6580-4CE9-4AC131D903FC}"/>
              </a:ext>
            </a:extLst>
          </p:cNvPr>
          <p:cNvSpPr txBox="1"/>
          <p:nvPr/>
        </p:nvSpPr>
        <p:spPr>
          <a:xfrm>
            <a:off x="454478" y="3499496"/>
            <a:ext cx="11283044" cy="1400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○개발 동기</a:t>
            </a:r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스프레드에 대한 해석을 프로그램이 아닌 이용자가 직접 하는 방식 필요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복잡한 타로 카드를 좀 더 간편하게 제공하기 위해 개발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009D9C-58EC-930A-15D6-4EA2EDA1D0EE}"/>
              </a:ext>
            </a:extLst>
          </p:cNvPr>
          <p:cNvSpPr txBox="1"/>
          <p:nvPr/>
        </p:nvSpPr>
        <p:spPr>
          <a:xfrm>
            <a:off x="458534" y="4899816"/>
            <a:ext cx="11283044" cy="1400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○기대 효과</a:t>
            </a:r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스프레드에 대한 이용자의 직접적인 해석으로 타로 카드에 대한 관심 증진 및 해석 숙련도 상승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ko-KR" sz="1600" b="1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</a:rPr>
              <a:t>해석 결과의 저장을 통해서 이용자의 높은 프로그램의 이용률 기대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40149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56E4D5-4C80-1A0A-3D91-D4877BFB6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399DE-B277-9226-AA8E-FD0D3D06B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개발 환경</a:t>
            </a:r>
            <a:endParaRPr lang="en-US" altLang="ko-KR"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BE61E8-4B72-545C-991A-3BDEB6FAE4EE}"/>
              </a:ext>
            </a:extLst>
          </p:cNvPr>
          <p:cNvSpPr txBox="1"/>
          <p:nvPr/>
        </p:nvSpPr>
        <p:spPr>
          <a:xfrm>
            <a:off x="1890606" y="1372706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운영체제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F8C019-A29C-6E5D-A77F-7911E72FC923}"/>
              </a:ext>
            </a:extLst>
          </p:cNvPr>
          <p:cNvSpPr txBox="1"/>
          <p:nvPr/>
        </p:nvSpPr>
        <p:spPr>
          <a:xfrm>
            <a:off x="5495752" y="1372706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DB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5E1B7A-3294-960B-0B2B-DCE1704C649A}"/>
              </a:ext>
            </a:extLst>
          </p:cNvPr>
          <p:cNvSpPr txBox="1"/>
          <p:nvPr/>
        </p:nvSpPr>
        <p:spPr>
          <a:xfrm>
            <a:off x="8858320" y="1376772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JDK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A74CDC-C840-4473-C4D2-F0A2CBF3E36C}"/>
              </a:ext>
            </a:extLst>
          </p:cNvPr>
          <p:cNvSpPr txBox="1"/>
          <p:nvPr/>
        </p:nvSpPr>
        <p:spPr>
          <a:xfrm>
            <a:off x="1890606" y="3735034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IDE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4F32BF-ECD9-18C8-8582-D1F25C3AF06D}"/>
              </a:ext>
            </a:extLst>
          </p:cNvPr>
          <p:cNvSpPr txBox="1"/>
          <p:nvPr/>
        </p:nvSpPr>
        <p:spPr>
          <a:xfrm>
            <a:off x="5117710" y="3735034"/>
            <a:ext cx="1980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외부 라이브러리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CF72DAA-2CBE-36EA-9D21-D96A5ACCC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428" y="1700808"/>
            <a:ext cx="1219048" cy="12190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FB952DB-A010-21B8-C58E-8B3E5F87C997}"/>
              </a:ext>
            </a:extLst>
          </p:cNvPr>
          <p:cNvSpPr txBox="1"/>
          <p:nvPr/>
        </p:nvSpPr>
        <p:spPr>
          <a:xfrm>
            <a:off x="1761870" y="2824719"/>
            <a:ext cx="1476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Window 10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2770F64-718A-231F-7B9B-6B4148F626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471" y="1664804"/>
            <a:ext cx="1219048" cy="12190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8CF9695-14EA-2FDE-CFA1-5DEC6D8DD4AD}"/>
              </a:ext>
            </a:extLst>
          </p:cNvPr>
          <p:cNvSpPr txBox="1"/>
          <p:nvPr/>
        </p:nvSpPr>
        <p:spPr>
          <a:xfrm>
            <a:off x="5202891" y="2824719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Oracle Database 11g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A60E162-B905-1DED-2A8D-76C6E458A3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320" y="1667406"/>
            <a:ext cx="1219048" cy="121904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882FE1-6245-9ADC-6C17-1098A2F216BC}"/>
              </a:ext>
            </a:extLst>
          </p:cNvPr>
          <p:cNvSpPr txBox="1"/>
          <p:nvPr/>
        </p:nvSpPr>
        <p:spPr>
          <a:xfrm>
            <a:off x="8531740" y="2771884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JDK : 1.8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9C2399A-ED0E-DAD4-8496-A65C7E64429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240" y="4160779"/>
            <a:ext cx="975424" cy="9754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1B5619C-6B12-9EDC-DC6D-EDAAD4B48D5A}"/>
              </a:ext>
            </a:extLst>
          </p:cNvPr>
          <p:cNvSpPr txBox="1"/>
          <p:nvPr/>
        </p:nvSpPr>
        <p:spPr>
          <a:xfrm>
            <a:off x="1761870" y="5225134"/>
            <a:ext cx="147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Eclipse 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2D89024-31DA-48B7-84C2-C077E8492E3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876" y="4135144"/>
            <a:ext cx="1070248" cy="107024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3B3202-6DAE-C2DA-DF81-24428C92D8DD}"/>
              </a:ext>
            </a:extLst>
          </p:cNvPr>
          <p:cNvSpPr txBox="1"/>
          <p:nvPr/>
        </p:nvSpPr>
        <p:spPr>
          <a:xfrm>
            <a:off x="5357918" y="5229200"/>
            <a:ext cx="1476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lombok.jar</a:t>
            </a:r>
            <a:endParaRPr lang="en-US" altLang="ko-KR" dirty="0">
              <a:solidFill>
                <a:schemeClr val="bg1"/>
              </a:solidFill>
              <a:ea typeface="맑은 고딕" panose="020B0503020000020004" pitchFamily="50" charset="-127"/>
            </a:endParaRPr>
          </a:p>
          <a:p>
            <a:pPr algn="ctr"/>
            <a:r>
              <a:rPr lang="en-US" altLang="ko-KR" sz="1800" dirty="0">
                <a:solidFill>
                  <a:schemeClr val="bg1"/>
                </a:solidFill>
                <a:ea typeface="맑은 고딕" panose="020B0503020000020004" pitchFamily="50" charset="-127"/>
              </a:rPr>
              <a:t>ojdbc6.jar 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0AB6A3-57C8-7591-21AB-AB65E3623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5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82E333-16DC-D641-46F9-D3DB042F8B32}"/>
              </a:ext>
            </a:extLst>
          </p:cNvPr>
          <p:cNvSpPr txBox="1"/>
          <p:nvPr/>
        </p:nvSpPr>
        <p:spPr>
          <a:xfrm>
            <a:off x="8477734" y="3723062"/>
            <a:ext cx="1980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메모리</a:t>
            </a:r>
          </a:p>
        </p:txBody>
      </p:sp>
      <p:pic>
        <p:nvPicPr>
          <p:cNvPr id="1026" name="Picture 2" descr="메모리 칩의 아이콘 - 42908792">
            <a:extLst>
              <a:ext uri="{FF2B5EF4-FFF2-40B4-BE49-F238E27FC236}">
                <a16:creationId xmlns:a16="http://schemas.microsoft.com/office/drawing/2014/main" id="{590DEBD6-091D-BE2A-8784-BC49FA747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0246" y="4148748"/>
            <a:ext cx="1070248" cy="1070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99471F-B953-0148-3BA3-33CF78F32E7F}"/>
              </a:ext>
            </a:extLst>
          </p:cNvPr>
          <p:cNvSpPr txBox="1"/>
          <p:nvPr/>
        </p:nvSpPr>
        <p:spPr>
          <a:xfrm>
            <a:off x="8777288" y="5306578"/>
            <a:ext cx="1476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8GB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87470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90C21-0CC8-2F1B-8A3B-26EA8BB4A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93E1CF3-5CCC-85BD-1230-FB091E97D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2.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요구사항 정의서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79C9831-D4BD-6FB6-4047-579EC017F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18152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C9BD41-6DC6-12D0-5D53-975661E64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5135D7-329B-95D1-A144-A708C9B2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요구사항 정의서</a:t>
            </a:r>
            <a:endParaRPr lang="en-US" altLang="ko-KR" sz="26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D6723B4-7E92-33C0-97C1-923A01EF8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540447"/>
              </p:ext>
            </p:extLst>
          </p:nvPr>
        </p:nvGraphicFramePr>
        <p:xfrm>
          <a:off x="623392" y="1196752"/>
          <a:ext cx="10945216" cy="5195771"/>
        </p:xfrm>
        <a:graphic>
          <a:graphicData uri="http://schemas.openxmlformats.org/drawingml/2006/table">
            <a:tbl>
              <a:tblPr/>
              <a:tblGrid>
                <a:gridCol w="1188132">
                  <a:extLst>
                    <a:ext uri="{9D8B030D-6E8A-4147-A177-3AD203B41FA5}">
                      <a16:colId xmlns:a16="http://schemas.microsoft.com/office/drawing/2014/main" val="2490186970"/>
                    </a:ext>
                  </a:extLst>
                </a:gridCol>
                <a:gridCol w="1100554">
                  <a:extLst>
                    <a:ext uri="{9D8B030D-6E8A-4147-A177-3AD203B41FA5}">
                      <a16:colId xmlns:a16="http://schemas.microsoft.com/office/drawing/2014/main" val="3424282204"/>
                    </a:ext>
                  </a:extLst>
                </a:gridCol>
                <a:gridCol w="2139806">
                  <a:extLst>
                    <a:ext uri="{9D8B030D-6E8A-4147-A177-3AD203B41FA5}">
                      <a16:colId xmlns:a16="http://schemas.microsoft.com/office/drawing/2014/main" val="945189210"/>
                    </a:ext>
                  </a:extLst>
                </a:gridCol>
                <a:gridCol w="6516724">
                  <a:extLst>
                    <a:ext uri="{9D8B030D-6E8A-4147-A177-3AD203B41FA5}">
                      <a16:colId xmlns:a16="http://schemas.microsoft.com/office/drawing/2014/main" val="1632097998"/>
                    </a:ext>
                  </a:extLst>
                </a:gridCol>
              </a:tblGrid>
              <a:tr h="432048">
                <a:tc gridSpan="4"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2400" b="1" kern="0" spc="0" dirty="0">
                          <a:solidFill>
                            <a:schemeClr val="bg1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요구사항 정의서</a:t>
                      </a:r>
                      <a:endParaRPr lang="ko-KR" altLang="en-US" sz="2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74537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요구사항 번호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요구사항 이름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기능명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상세 설명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079484"/>
                  </a:ext>
                </a:extLst>
              </a:tr>
              <a:tr h="280746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01-1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프로그램 실행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정보 불러오기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프로그램 실행시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정보 불러옴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329617"/>
                  </a:ext>
                </a:extLst>
              </a:tr>
              <a:tr h="280746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01-2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메인 메뉴 실행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카드 정보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 버튼으로 구성된 화면을 띄움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688226"/>
                  </a:ext>
                </a:extLst>
              </a:tr>
              <a:tr h="257763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02-1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정보 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메이저 카드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메이저 아르카나 카드 관련 정보 조회 및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3714828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02-2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301060"/>
                  </a:ext>
                </a:extLst>
              </a:tr>
              <a:tr h="2347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마이너 카드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마이너 아르카나 카드 관련 정보 조회 및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40921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02-3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977400"/>
                  </a:ext>
                </a:extLst>
              </a:tr>
              <a:tr h="2117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선택 카드 정보 조회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선택된 카드 관련 정보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64244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02-4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793437"/>
                  </a:ext>
                </a:extLst>
              </a:tr>
              <a:tr h="1917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랜덤 카드 이미지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카드 중에서 랜덤으로 선택 후 이미지 경로를 불러와서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이미지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206532"/>
                  </a:ext>
                </a:extLst>
              </a:tr>
              <a:tr h="269254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03-1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등록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이용자의 이름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회원번호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나이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전화번호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이용횟수를 저장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931376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03-2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30949"/>
                  </a:ext>
                </a:extLst>
              </a:tr>
              <a:tr h="1690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삭제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이용자와 관련된 모든 정보를 삭제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73794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정보 리스트 조회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저장된 모든 이용자의 정보를 리스트로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688407"/>
                  </a:ext>
                </a:extLst>
              </a:tr>
              <a:tr h="257763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03-3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79677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 타로 결과 검색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이용자를 검색하면 해당 사용자의 타로 결과를 리스트로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44519"/>
                  </a:ext>
                </a:extLst>
              </a:tr>
              <a:tr h="269254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03-4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5F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591505"/>
                  </a:ext>
                </a:extLst>
              </a:tr>
              <a:tr h="169038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04-1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rowSpan="11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타로 카드 대상 등록 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타로 카드의 대상 이름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회원 번호를 등록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5521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1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원 카드 스프레드 화면을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046866"/>
                  </a:ext>
                </a:extLst>
              </a:tr>
              <a:tr h="211796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04-2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45803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 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펼치기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쓰리 카드 스프레드 화면을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518096"/>
                  </a:ext>
                </a:extLst>
              </a:tr>
              <a:tr h="188812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04-3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5377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카드 뽑기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정해진 스프레드에 맞게 랜덤한 수의 카드를 뽑고 </a:t>
                      </a:r>
                      <a:r>
                        <a:rPr lang="en-US" altLang="ko-KR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492413"/>
                  </a:ext>
                </a:extLst>
              </a:tr>
              <a:tr h="211796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04-4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27229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해석 결과 등록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이용자가 원하는 해석 결과를 입력하고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저장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54140"/>
                  </a:ext>
                </a:extLst>
              </a:tr>
              <a:tr h="234779"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04-5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2488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해석 결과 조회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저장된 모든 스프레드의 해석 결과를 리스트로 </a:t>
                      </a:r>
                      <a:r>
                        <a:rPr lang="en-US" altLang="ko-KR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GUI</a:t>
                      </a:r>
                      <a:r>
                        <a:rPr lang="ko-KR" altLang="en-US" sz="1200" kern="0" spc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에 출력</a:t>
                      </a:r>
                      <a:endParaRPr lang="ko-KR" altLang="en-US" sz="1200" dirty="0">
                        <a:effectLst/>
                      </a:endParaRP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4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938580"/>
                  </a:ext>
                </a:extLst>
              </a:tr>
              <a:tr h="257763"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04-6</a:t>
                      </a:r>
                    </a:p>
                  </a:txBody>
                  <a:tcPr marL="59074" marR="59074" marT="29537" marB="2953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7C3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630179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66201D4-9231-5CF4-ED3F-FE0CD2118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45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8B12C-4F39-7E96-09F4-13C20F161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562D99D-A2F1-2551-DA3E-10AA942BE6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3.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r>
              <a:rPr lang="en-US" altLang="ko-KR" sz="5400" dirty="0">
                <a:solidFill>
                  <a:schemeClr val="accent3"/>
                </a:solidFill>
                <a:latin typeface="함초롬돋움"/>
                <a:cs typeface="함초롬돋움"/>
              </a:rPr>
              <a:t>DB &amp; </a:t>
            </a:r>
            <a:r>
              <a:rPr lang="ko-KR" altLang="en-US" sz="5400" dirty="0">
                <a:solidFill>
                  <a:schemeClr val="accent3"/>
                </a:solidFill>
                <a:latin typeface="함초롬돋움"/>
                <a:cs typeface="함초롬돋움"/>
              </a:rPr>
              <a:t>클래스 정리</a:t>
            </a:r>
            <a:r>
              <a:rPr lang="en-US" altLang="ko-KR" sz="5400" dirty="0">
                <a:solidFill>
                  <a:schemeClr val="accent3"/>
                </a:solidFill>
                <a:latin typeface="함초롬돋움"/>
                <a:cs typeface="함초롬돋움"/>
              </a:rPr>
              <a:t> </a:t>
            </a:r>
            <a:endParaRPr lang="ko-KR" altLang="en-US" sz="5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2642796-A7E0-162B-4002-45C6C8CB2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0206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4F4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628D09-5A84-0D60-0A79-986ADD59B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9C878-D940-5DE2-EFCE-A721C4AE6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0994"/>
          </a:xfrm>
          <a:solidFill>
            <a:schemeClr val="tx2"/>
          </a:solidFill>
          <a:ln>
            <a:noFill/>
          </a:ln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2600" dirty="0"/>
              <a:t>■ </a:t>
            </a:r>
            <a:r>
              <a:rPr lang="en-US" altLang="ko-KR" sz="2600" dirty="0"/>
              <a:t>ERD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E94AC2-C99F-61C3-7088-134ACEA45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2692" y="908720"/>
            <a:ext cx="8748972" cy="565985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6C1813A-4A2E-0FAC-A043-BF1608FB6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 smtClean="0"/>
              <a:pPr lvl="0">
                <a:defRPr/>
              </a:pPr>
              <a:t>9</a:t>
            </a:fld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DF2639-EB4A-F7E9-6B11-F2C4D95A2CB8}"/>
              </a:ext>
            </a:extLst>
          </p:cNvPr>
          <p:cNvSpPr txBox="1"/>
          <p:nvPr/>
        </p:nvSpPr>
        <p:spPr>
          <a:xfrm>
            <a:off x="8436260" y="908720"/>
            <a:ext cx="3312368" cy="4483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800" b="1" dirty="0">
                <a:solidFill>
                  <a:schemeClr val="bg1">
                    <a:lumMod val="95000"/>
                  </a:schemeClr>
                </a:solidFill>
              </a:rPr>
              <a:t>○</a:t>
            </a:r>
            <a:r>
              <a:rPr lang="en-US" altLang="ko-KR" sz="1800" b="1" dirty="0">
                <a:solidFill>
                  <a:schemeClr val="bg1">
                    <a:lumMod val="95000"/>
                  </a:schemeClr>
                </a:solidFill>
              </a:rPr>
              <a:t>DB </a:t>
            </a:r>
            <a:r>
              <a:rPr lang="ko-KR" altLang="en-US" sz="1800" b="1" dirty="0">
                <a:solidFill>
                  <a:schemeClr val="bg1">
                    <a:lumMod val="95000"/>
                  </a:schemeClr>
                </a:solidFill>
              </a:rPr>
              <a:t>테이블 정리</a:t>
            </a:r>
            <a:endParaRPr lang="en-US" altLang="ko-KR" sz="1800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MAJOR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메이저 아르카나 카드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/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MINOR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마이너 아르카나 카드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USERINFO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이용자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PULL_CARD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뽑힌 카드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ONE_SPREAD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카드 스프레드 정보 테이블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ko-KR" sz="1400" dirty="0">
                <a:solidFill>
                  <a:schemeClr val="bg1">
                    <a:lumMod val="95000"/>
                  </a:schemeClr>
                </a:solidFill>
              </a:rPr>
              <a:t>◦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THREE_SPREAD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</a:rPr>
              <a:t>    -3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</a:rPr>
              <a:t>카드 스프레드 정보 테이블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5398853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한컴오피스">
  <a:themeElements>
    <a:clrScheme name="사용자 지정 90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594F4D"/>
      </a:accent1>
      <a:accent2>
        <a:srgbClr val="A17C36"/>
      </a:accent2>
      <a:accent3>
        <a:srgbClr val="FFFFFF"/>
      </a:accent3>
      <a:accent4>
        <a:srgbClr val="7F7F7F"/>
      </a:accent4>
      <a:accent5>
        <a:srgbClr val="F6F1C0"/>
      </a:accent5>
      <a:accent6>
        <a:srgbClr val="3F3F3F"/>
      </a:accent6>
      <a:hlink>
        <a:srgbClr val="F7B615"/>
      </a:hlink>
      <a:folHlink>
        <a:srgbClr val="704404"/>
      </a:folHlink>
    </a:clrScheme>
    <a:fontScheme name="사용자 지정 4">
      <a:majorFont>
        <a:latin typeface="Arial"/>
        <a:ea typeface="함초롬돋움"/>
        <a:cs typeface=""/>
      </a:majorFont>
      <a:minorFont>
        <a:latin typeface="Arial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1998</TotalTime>
  <Words>1404</Words>
  <Application>Microsoft Office PowerPoint</Application>
  <PresentationFormat>와이드스크린</PresentationFormat>
  <Paragraphs>598</Paragraphs>
  <Slides>29</Slides>
  <Notes>17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5" baseType="lpstr">
      <vt:lpstr>HY견명조</vt:lpstr>
      <vt:lpstr>돋움</vt:lpstr>
      <vt:lpstr>맑은 고딕</vt:lpstr>
      <vt:lpstr>함초롬돋움</vt:lpstr>
      <vt:lpstr>Arial</vt:lpstr>
      <vt:lpstr>한컴오피스</vt:lpstr>
      <vt:lpstr>PowerPoint 프레젠테이션</vt:lpstr>
      <vt:lpstr>목차</vt:lpstr>
      <vt:lpstr>1. 프로그램 소개</vt:lpstr>
      <vt:lpstr>■ 프로그램 소개</vt:lpstr>
      <vt:lpstr>■ 개발 환경</vt:lpstr>
      <vt:lpstr>2. 요구사항 정의서</vt:lpstr>
      <vt:lpstr>■ 요구사항 정의서</vt:lpstr>
      <vt:lpstr>3. DB &amp; 클래스 정리 </vt:lpstr>
      <vt:lpstr>■ ERD</vt:lpstr>
      <vt:lpstr>■ 테이블 명세서</vt:lpstr>
      <vt:lpstr>■ 테이블 명세서</vt:lpstr>
      <vt:lpstr>■ 테이블 명세서</vt:lpstr>
      <vt:lpstr>■ UML 클래스 다이어그램-*참고</vt:lpstr>
      <vt:lpstr>■ 플로우 차트</vt:lpstr>
      <vt:lpstr>4. 프로그램 시연 영상</vt:lpstr>
      <vt:lpstr>PowerPoint 프레젠테이션</vt:lpstr>
      <vt:lpstr>5. 주요 기능 정리</vt:lpstr>
      <vt:lpstr>■ 메인 메뉴 화면</vt:lpstr>
      <vt:lpstr>■ 카드 정보 화면</vt:lpstr>
      <vt:lpstr>■ 이용자 정보 화면(1)</vt:lpstr>
      <vt:lpstr>■ 이용자 정보 화면(2)</vt:lpstr>
      <vt:lpstr>■ 이용자 정보 화면(3)</vt:lpstr>
      <vt:lpstr>■ 이용자 정보 화면(4)</vt:lpstr>
      <vt:lpstr>■ 카드 펼치기 화면(1)</vt:lpstr>
      <vt:lpstr>■ 카드 펼치기 화면(2)</vt:lpstr>
      <vt:lpstr>■ 카드 펼치기 화면(3)</vt:lpstr>
      <vt:lpstr>6. 프로젝트 소감</vt:lpstr>
      <vt:lpstr>■ 프로젝트 소감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종이</dc:title>
  <dc:creator>hu-06</dc:creator>
  <cp:lastModifiedBy>hu-06</cp:lastModifiedBy>
  <cp:revision>129</cp:revision>
  <dcterms:created xsi:type="dcterms:W3CDTF">2014-04-24T07:43:35Z</dcterms:created>
  <dcterms:modified xsi:type="dcterms:W3CDTF">2025-04-02T23:50:09Z</dcterms:modified>
  <cp:version>1000.0000.01</cp:version>
</cp:coreProperties>
</file>

<file path=docProps/thumbnail.jpeg>
</file>